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theme/themeOverride12.xml" ContentType="application/vnd.openxmlformats-officedocument.themeOverr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heme/themeOverride39.xml" ContentType="application/vnd.openxmlformats-officedocument.themeOverride+xml"/>
  <Override PartName="/ppt/theme/themeOverride57.xml" ContentType="application/vnd.openxmlformats-officedocument.themeOverride+xml"/>
  <Override PartName="/ppt/theme/themeOverride17.xml" ContentType="application/vnd.openxmlformats-officedocument.themeOverride+xml"/>
  <Override PartName="/ppt/theme/themeOverride28.xml" ContentType="application/vnd.openxmlformats-officedocument.themeOverride+xml"/>
  <Override PartName="/ppt/theme/themeOverride46.xml" ContentType="application/vnd.openxmlformats-officedocument.themeOverride+xml"/>
  <Override PartName="/ppt/diagrams/layout1.xml" ContentType="application/vnd.openxmlformats-officedocument.drawingml.diagramLayout+xml"/>
  <Override PartName="/ppt/diagrams/data2.xml" ContentType="application/vnd.openxmlformats-officedocument.drawingml.diagramData+xml"/>
  <Override PartName="/ppt/theme/themeOverride24.xml" ContentType="application/vnd.openxmlformats-officedocument.themeOverride+xml"/>
  <Override PartName="/ppt/theme/themeOverride35.xml" ContentType="application/vnd.openxmlformats-officedocument.themeOverride+xml"/>
  <Override PartName="/ppt/theme/themeOverride53.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theme/themeOverride4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theme/themeOverride20.xml" ContentType="application/vnd.openxmlformats-officedocument.themeOverride+xml"/>
  <Override PartName="/ppt/theme/themeOverride31.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heme/themeOverride29.xml" ContentType="application/vnd.openxmlformats-officedocument.themeOverride+xml"/>
  <Override PartName="/ppt/theme/themeOverride38.xml" ContentType="application/vnd.openxmlformats-officedocument.themeOverride+xml"/>
  <Override PartName="/ppt/theme/themeOverride47.xml" ContentType="application/vnd.openxmlformats-officedocument.themeOverride+xml"/>
  <Override PartName="/ppt/theme/themeOverride49.xml" ContentType="application/vnd.openxmlformats-officedocument.themeOverride+xml"/>
  <Override PartName="/ppt/theme/themeOverride58.xml" ContentType="application/vnd.openxmlformats-officedocument.themeOverride+xml"/>
  <Override PartName="/ppt/slideLayouts/slideLayout10.xml" ContentType="application/vnd.openxmlformats-officedocument.presentationml.slideLayout+xml"/>
  <Override PartName="/ppt/diagrams/layout2.xml" ContentType="application/vnd.openxmlformats-officedocument.drawingml.diagramLayout+xml"/>
  <Override PartName="/ppt/theme/themeOverride18.xml" ContentType="application/vnd.openxmlformats-officedocument.themeOverride+xml"/>
  <Override PartName="/ppt/theme/themeOverride27.xml" ContentType="application/vnd.openxmlformats-officedocument.themeOverride+xml"/>
  <Override PartName="/ppt/theme/themeOverride36.xml" ContentType="application/vnd.openxmlformats-officedocument.themeOverride+xml"/>
  <Override PartName="/ppt/theme/themeOverride45.xml" ContentType="application/vnd.openxmlformats-officedocument.themeOverride+xml"/>
  <Override PartName="/ppt/theme/themeOverride56.xml" ContentType="application/vnd.openxmlformats-officedocument.themeOverride+xml"/>
  <Override PartName="/ppt/theme/themeOverride16.xml" ContentType="application/vnd.openxmlformats-officedocument.themeOverride+xml"/>
  <Override PartName="/ppt/theme/themeOverride25.xml" ContentType="application/vnd.openxmlformats-officedocument.themeOverride+xml"/>
  <Override PartName="/ppt/theme/themeOverride34.xml" ContentType="application/vnd.openxmlformats-officedocument.themeOverride+xml"/>
  <Override PartName="/ppt/theme/themeOverride43.xml" ContentType="application/vnd.openxmlformats-officedocument.themeOverride+xml"/>
  <Override PartName="/ppt/theme/themeOverride54.xml" ContentType="application/vnd.openxmlformats-officedocument.themeOverr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ppt/theme/themeOverride32.xml" ContentType="application/vnd.openxmlformats-officedocument.themeOverride+xml"/>
  <Override PartName="/ppt/theme/themeOverride41.xml" ContentType="application/vnd.openxmlformats-officedocument.themeOverride+xml"/>
  <Override PartName="/ppt/theme/themeOverride52.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diagrams/colors1.xml" ContentType="application/vnd.openxmlformats-officedocument.drawingml.diagramColors+xml"/>
  <Override PartName="/ppt/theme/themeOverride21.xml" ContentType="application/vnd.openxmlformats-officedocument.themeOverride+xml"/>
  <Override PartName="/ppt/theme/themeOverride50.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theme/themeOverride48.xml" ContentType="application/vnd.openxmlformats-officedocument.themeOverride+xml"/>
  <Override PartName="/ppt/theme/themeOverride37.xml" ContentType="application/vnd.openxmlformats-officedocument.themeOverride+xml"/>
  <Override PartName="/ppt/theme/themeOverride55.xml" ContentType="application/vnd.openxmlformats-officedocument.themeOverride+xml"/>
  <Override PartName="/ppt/theme/themeOverride15.xml" ContentType="application/vnd.openxmlformats-officedocument.themeOverride+xml"/>
  <Override PartName="/ppt/theme/themeOverride26.xml" ContentType="application/vnd.openxmlformats-officedocument.themeOverride+xml"/>
  <Override PartName="/ppt/theme/themeOverride44.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theme/themeOverride22.xml" ContentType="application/vnd.openxmlformats-officedocument.themeOverride+xml"/>
  <Override PartName="/ppt/theme/themeOverride33.xml" ContentType="application/vnd.openxmlformats-officedocument.themeOverride+xml"/>
  <Override PartName="/ppt/theme/themeOverride51.xml" ContentType="application/vnd.openxmlformats-officedocument.themeOverr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diagrams/colors2.xml" ContentType="application/vnd.openxmlformats-officedocument.drawingml.diagramColors+xml"/>
  <Override PartName="/ppt/theme/themeOverride11.xml" ContentType="application/vnd.openxmlformats-officedocument.themeOverride+xml"/>
  <Override PartName="/ppt/theme/themeOverride4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heme/themeOverride4.xml" ContentType="application/vnd.openxmlformats-officedocument.themeOverride+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3648" r:id="rId1"/>
  </p:sldMasterIdLst>
  <p:notesMasterIdLst>
    <p:notesMasterId r:id="rId62"/>
  </p:notesMasterIdLst>
  <p:sldIdLst>
    <p:sldId id="256" r:id="rId2"/>
    <p:sldId id="258" r:id="rId3"/>
    <p:sldId id="300" r:id="rId4"/>
    <p:sldId id="356" r:id="rId5"/>
    <p:sldId id="357" r:id="rId6"/>
    <p:sldId id="358" r:id="rId7"/>
    <p:sldId id="359" r:id="rId8"/>
    <p:sldId id="360" r:id="rId9"/>
    <p:sldId id="284" r:id="rId10"/>
    <p:sldId id="288" r:id="rId11"/>
    <p:sldId id="286" r:id="rId12"/>
    <p:sldId id="293" r:id="rId13"/>
    <p:sldId id="295" r:id="rId14"/>
    <p:sldId id="296" r:id="rId15"/>
    <p:sldId id="299" r:id="rId16"/>
    <p:sldId id="301" r:id="rId17"/>
    <p:sldId id="302" r:id="rId18"/>
    <p:sldId id="303" r:id="rId19"/>
    <p:sldId id="304" r:id="rId20"/>
    <p:sldId id="305" r:id="rId21"/>
    <p:sldId id="306" r:id="rId22"/>
    <p:sldId id="309" r:id="rId23"/>
    <p:sldId id="310" r:id="rId24"/>
    <p:sldId id="311" r:id="rId25"/>
    <p:sldId id="312" r:id="rId26"/>
    <p:sldId id="313" r:id="rId27"/>
    <p:sldId id="315" r:id="rId28"/>
    <p:sldId id="316" r:id="rId29"/>
    <p:sldId id="321" r:id="rId30"/>
    <p:sldId id="324" r:id="rId31"/>
    <p:sldId id="325" r:id="rId32"/>
    <p:sldId id="326" r:id="rId33"/>
    <p:sldId id="327" r:id="rId34"/>
    <p:sldId id="331" r:id="rId35"/>
    <p:sldId id="328" r:id="rId36"/>
    <p:sldId id="329" r:id="rId37"/>
    <p:sldId id="330" r:id="rId38"/>
    <p:sldId id="333" r:id="rId39"/>
    <p:sldId id="334" r:id="rId40"/>
    <p:sldId id="335" r:id="rId41"/>
    <p:sldId id="336" r:id="rId42"/>
    <p:sldId id="338" r:id="rId43"/>
    <p:sldId id="339" r:id="rId44"/>
    <p:sldId id="340" r:id="rId45"/>
    <p:sldId id="341" r:id="rId46"/>
    <p:sldId id="347" r:id="rId47"/>
    <p:sldId id="348" r:id="rId48"/>
    <p:sldId id="349" r:id="rId49"/>
    <p:sldId id="350" r:id="rId50"/>
    <p:sldId id="352" r:id="rId51"/>
    <p:sldId id="351" r:id="rId52"/>
    <p:sldId id="353" r:id="rId53"/>
    <p:sldId id="354" r:id="rId54"/>
    <p:sldId id="361" r:id="rId55"/>
    <p:sldId id="362" r:id="rId56"/>
    <p:sldId id="342" r:id="rId57"/>
    <p:sldId id="343" r:id="rId58"/>
    <p:sldId id="344" r:id="rId59"/>
    <p:sldId id="345" r:id="rId60"/>
    <p:sldId id="273" r:id="rId6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EF0F6"/>
    <a:srgbClr val="2B3CE1"/>
    <a:srgbClr val="FFF0A7"/>
    <a:srgbClr val="FFF8EB"/>
    <a:srgbClr val="FFF3DD"/>
    <a:srgbClr val="FFE877"/>
    <a:srgbClr val="80ABE0"/>
    <a:srgbClr val="ECF1F8"/>
    <a:srgbClr val="4383D1"/>
    <a:srgbClr val="236BE1"/>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5" autoAdjust="0"/>
  </p:normalViewPr>
  <p:slideViewPr>
    <p:cSldViewPr>
      <p:cViewPr varScale="1">
        <p:scale>
          <a:sx n="84" d="100"/>
          <a:sy n="84" d="100"/>
        </p:scale>
        <p:origin x="-15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477690-B087-4A24-8DC0-202DA64C4C49}" type="doc">
      <dgm:prSet loTypeId="urn:microsoft.com/office/officeart/2005/8/layout/chevron1" loCatId="process" qsTypeId="urn:microsoft.com/office/officeart/2005/8/quickstyle/simple1" qsCatId="simple" csTypeId="urn:microsoft.com/office/officeart/2005/8/colors/colorful2" csCatId="colorful" phldr="1"/>
      <dgm:spPr/>
    </dgm:pt>
    <dgm:pt modelId="{5AA06CA2-DFF0-4E60-A654-B8D59D7E178E}">
      <dgm:prSet phldrT="[文本]"/>
      <dgm:spPr/>
      <dgm:t>
        <a:bodyPr/>
        <a:lstStyle/>
        <a:p>
          <a:r>
            <a:rPr lang="zh-CN" altLang="en-US" b="1" dirty="0" smtClean="0"/>
            <a:t>各省财政部门按要求收集本省预算单位</a:t>
          </a:r>
          <a:r>
            <a:rPr lang="zh-CN" altLang="en-US" b="1" dirty="0" smtClean="0"/>
            <a:t>信息</a:t>
          </a:r>
          <a:endParaRPr lang="zh-CN" altLang="en-US" b="1" dirty="0"/>
        </a:p>
      </dgm:t>
    </dgm:pt>
    <dgm:pt modelId="{6838AB49-8EE5-4C65-A37E-589264149EB9}" type="parTrans" cxnId="{CD5C67B7-3B33-4209-9CA9-739436F79CD6}">
      <dgm:prSet/>
      <dgm:spPr/>
      <dgm:t>
        <a:bodyPr/>
        <a:lstStyle/>
        <a:p>
          <a:endParaRPr lang="zh-CN" altLang="en-US" b="1"/>
        </a:p>
      </dgm:t>
    </dgm:pt>
    <dgm:pt modelId="{4942D9C2-A35E-4093-A0D9-F4E3FDE5B625}" type="sibTrans" cxnId="{CD5C67B7-3B33-4209-9CA9-739436F79CD6}">
      <dgm:prSet/>
      <dgm:spPr/>
      <dgm:t>
        <a:bodyPr/>
        <a:lstStyle/>
        <a:p>
          <a:endParaRPr lang="zh-CN" altLang="en-US" b="1"/>
        </a:p>
      </dgm:t>
    </dgm:pt>
    <dgm:pt modelId="{DFDE3BB1-944F-4A8E-99AA-1390B675D0E8}">
      <dgm:prSet phldrT="[文本]"/>
      <dgm:spPr/>
      <dgm:t>
        <a:bodyPr/>
        <a:lstStyle/>
        <a:p>
          <a:r>
            <a:rPr lang="zh-CN" altLang="en-US" b="1" dirty="0" smtClean="0"/>
            <a:t>省级财政部门将本省信息报送至民航局清算中心</a:t>
          </a:r>
          <a:endParaRPr lang="zh-CN" altLang="en-US" b="1" dirty="0"/>
        </a:p>
      </dgm:t>
    </dgm:pt>
    <dgm:pt modelId="{E779C967-100F-4F5B-80DE-4A82E35BDDB0}" type="parTrans" cxnId="{80051BAE-5A16-41C5-98D6-EB0E07DBCB98}">
      <dgm:prSet/>
      <dgm:spPr/>
      <dgm:t>
        <a:bodyPr/>
        <a:lstStyle/>
        <a:p>
          <a:endParaRPr lang="zh-CN" altLang="en-US" b="1"/>
        </a:p>
      </dgm:t>
    </dgm:pt>
    <dgm:pt modelId="{8603ACAD-2197-46E9-88C9-61761C1DB53D}" type="sibTrans" cxnId="{80051BAE-5A16-41C5-98D6-EB0E07DBCB98}">
      <dgm:prSet/>
      <dgm:spPr/>
      <dgm:t>
        <a:bodyPr/>
        <a:lstStyle/>
        <a:p>
          <a:endParaRPr lang="zh-CN" altLang="en-US" b="1"/>
        </a:p>
      </dgm:t>
    </dgm:pt>
    <dgm:pt modelId="{BD228D86-6CE3-4CB9-ABC1-E631BA39BA2F}">
      <dgm:prSet phldrT="[文本]"/>
      <dgm:spPr/>
      <dgm:t>
        <a:bodyPr/>
        <a:lstStyle/>
        <a:p>
          <a:r>
            <a:rPr lang="zh-CN" altLang="en-US" b="1" dirty="0" smtClean="0"/>
            <a:t>民航局清算中心维护至预算单位信息库</a:t>
          </a:r>
          <a:endParaRPr lang="zh-CN" altLang="en-US" b="1" dirty="0"/>
        </a:p>
      </dgm:t>
    </dgm:pt>
    <dgm:pt modelId="{7DC460AC-84F0-43D5-A21F-DDA0EDDE089D}" type="parTrans" cxnId="{6EB61BEC-278D-4D8F-8C49-A9B9B6844DCA}">
      <dgm:prSet/>
      <dgm:spPr/>
      <dgm:t>
        <a:bodyPr/>
        <a:lstStyle/>
        <a:p>
          <a:endParaRPr lang="zh-CN" altLang="en-US" b="1"/>
        </a:p>
      </dgm:t>
    </dgm:pt>
    <dgm:pt modelId="{25295BB6-2846-4B6B-8597-A561C20B4C2B}" type="sibTrans" cxnId="{6EB61BEC-278D-4D8F-8C49-A9B9B6844DCA}">
      <dgm:prSet/>
      <dgm:spPr/>
      <dgm:t>
        <a:bodyPr/>
        <a:lstStyle/>
        <a:p>
          <a:endParaRPr lang="zh-CN" altLang="en-US" b="1"/>
        </a:p>
      </dgm:t>
    </dgm:pt>
    <dgm:pt modelId="{C94860BF-E4F2-4AE7-B4C1-89036FE680A5}" type="pres">
      <dgm:prSet presAssocID="{93477690-B087-4A24-8DC0-202DA64C4C49}" presName="Name0" presStyleCnt="0">
        <dgm:presLayoutVars>
          <dgm:dir/>
          <dgm:animLvl val="lvl"/>
          <dgm:resizeHandles val="exact"/>
        </dgm:presLayoutVars>
      </dgm:prSet>
      <dgm:spPr/>
    </dgm:pt>
    <dgm:pt modelId="{933A26E8-CFD8-4F5D-83C1-0C04FD86854E}" type="pres">
      <dgm:prSet presAssocID="{5AA06CA2-DFF0-4E60-A654-B8D59D7E178E}" presName="parTxOnly" presStyleLbl="node1" presStyleIdx="0" presStyleCnt="3" custScaleX="121496">
        <dgm:presLayoutVars>
          <dgm:chMax val="0"/>
          <dgm:chPref val="0"/>
          <dgm:bulletEnabled val="1"/>
        </dgm:presLayoutVars>
      </dgm:prSet>
      <dgm:spPr/>
      <dgm:t>
        <a:bodyPr/>
        <a:lstStyle/>
        <a:p>
          <a:endParaRPr lang="zh-CN" altLang="en-US"/>
        </a:p>
      </dgm:t>
    </dgm:pt>
    <dgm:pt modelId="{4F42255B-5AC5-441B-8277-2CB3B6695274}" type="pres">
      <dgm:prSet presAssocID="{4942D9C2-A35E-4093-A0D9-F4E3FDE5B625}" presName="parTxOnlySpace" presStyleCnt="0"/>
      <dgm:spPr/>
    </dgm:pt>
    <dgm:pt modelId="{E65AA4C2-938C-4D8F-A603-E2DF104A21C0}" type="pres">
      <dgm:prSet presAssocID="{DFDE3BB1-944F-4A8E-99AA-1390B675D0E8}" presName="parTxOnly" presStyleLbl="node1" presStyleIdx="1" presStyleCnt="3" custScaleX="116812">
        <dgm:presLayoutVars>
          <dgm:chMax val="0"/>
          <dgm:chPref val="0"/>
          <dgm:bulletEnabled val="1"/>
        </dgm:presLayoutVars>
      </dgm:prSet>
      <dgm:spPr/>
      <dgm:t>
        <a:bodyPr/>
        <a:lstStyle/>
        <a:p>
          <a:endParaRPr lang="zh-CN" altLang="en-US"/>
        </a:p>
      </dgm:t>
    </dgm:pt>
    <dgm:pt modelId="{67C42B02-09A7-45B0-B7BC-C3A996DCC800}" type="pres">
      <dgm:prSet presAssocID="{8603ACAD-2197-46E9-88C9-61761C1DB53D}" presName="parTxOnlySpace" presStyleCnt="0"/>
      <dgm:spPr/>
    </dgm:pt>
    <dgm:pt modelId="{287E6950-6866-4439-BF28-872BC8C2E773}" type="pres">
      <dgm:prSet presAssocID="{BD228D86-6CE3-4CB9-ABC1-E631BA39BA2F}" presName="parTxOnly" presStyleLbl="node1" presStyleIdx="2" presStyleCnt="3">
        <dgm:presLayoutVars>
          <dgm:chMax val="0"/>
          <dgm:chPref val="0"/>
          <dgm:bulletEnabled val="1"/>
        </dgm:presLayoutVars>
      </dgm:prSet>
      <dgm:spPr/>
      <dgm:t>
        <a:bodyPr/>
        <a:lstStyle/>
        <a:p>
          <a:endParaRPr lang="zh-CN" altLang="en-US"/>
        </a:p>
      </dgm:t>
    </dgm:pt>
  </dgm:ptLst>
  <dgm:cxnLst>
    <dgm:cxn modelId="{0BF54A81-F409-447E-8D08-172F1FD78995}" type="presOf" srcId="{DFDE3BB1-944F-4A8E-99AA-1390B675D0E8}" destId="{E65AA4C2-938C-4D8F-A603-E2DF104A21C0}" srcOrd="0" destOrd="0" presId="urn:microsoft.com/office/officeart/2005/8/layout/chevron1"/>
    <dgm:cxn modelId="{CD5C67B7-3B33-4209-9CA9-739436F79CD6}" srcId="{93477690-B087-4A24-8DC0-202DA64C4C49}" destId="{5AA06CA2-DFF0-4E60-A654-B8D59D7E178E}" srcOrd="0" destOrd="0" parTransId="{6838AB49-8EE5-4C65-A37E-589264149EB9}" sibTransId="{4942D9C2-A35E-4093-A0D9-F4E3FDE5B625}"/>
    <dgm:cxn modelId="{88036040-EC1A-4176-A52C-FDF51220F4F4}" type="presOf" srcId="{5AA06CA2-DFF0-4E60-A654-B8D59D7E178E}" destId="{933A26E8-CFD8-4F5D-83C1-0C04FD86854E}" srcOrd="0" destOrd="0" presId="urn:microsoft.com/office/officeart/2005/8/layout/chevron1"/>
    <dgm:cxn modelId="{6EB61BEC-278D-4D8F-8C49-A9B9B6844DCA}" srcId="{93477690-B087-4A24-8DC0-202DA64C4C49}" destId="{BD228D86-6CE3-4CB9-ABC1-E631BA39BA2F}" srcOrd="2" destOrd="0" parTransId="{7DC460AC-84F0-43D5-A21F-DDA0EDDE089D}" sibTransId="{25295BB6-2846-4B6B-8597-A561C20B4C2B}"/>
    <dgm:cxn modelId="{80051BAE-5A16-41C5-98D6-EB0E07DBCB98}" srcId="{93477690-B087-4A24-8DC0-202DA64C4C49}" destId="{DFDE3BB1-944F-4A8E-99AA-1390B675D0E8}" srcOrd="1" destOrd="0" parTransId="{E779C967-100F-4F5B-80DE-4A82E35BDDB0}" sibTransId="{8603ACAD-2197-46E9-88C9-61761C1DB53D}"/>
    <dgm:cxn modelId="{A2A0F5C9-DA8E-4BAF-9613-0BD8A7ACB626}" type="presOf" srcId="{93477690-B087-4A24-8DC0-202DA64C4C49}" destId="{C94860BF-E4F2-4AE7-B4C1-89036FE680A5}" srcOrd="0" destOrd="0" presId="urn:microsoft.com/office/officeart/2005/8/layout/chevron1"/>
    <dgm:cxn modelId="{11B3EFB3-3600-459E-8C24-3217A5E4F86C}" type="presOf" srcId="{BD228D86-6CE3-4CB9-ABC1-E631BA39BA2F}" destId="{287E6950-6866-4439-BF28-872BC8C2E773}" srcOrd="0" destOrd="0" presId="urn:microsoft.com/office/officeart/2005/8/layout/chevron1"/>
    <dgm:cxn modelId="{6076CF38-95CC-4F9C-AF21-57BBC81EDC60}" type="presParOf" srcId="{C94860BF-E4F2-4AE7-B4C1-89036FE680A5}" destId="{933A26E8-CFD8-4F5D-83C1-0C04FD86854E}" srcOrd="0" destOrd="0" presId="urn:microsoft.com/office/officeart/2005/8/layout/chevron1"/>
    <dgm:cxn modelId="{E4086BC3-13F5-4239-A0C6-0BFA412AFAE5}" type="presParOf" srcId="{C94860BF-E4F2-4AE7-B4C1-89036FE680A5}" destId="{4F42255B-5AC5-441B-8277-2CB3B6695274}" srcOrd="1" destOrd="0" presId="urn:microsoft.com/office/officeart/2005/8/layout/chevron1"/>
    <dgm:cxn modelId="{67158D6E-355C-4636-A3E9-FD212F72674B}" type="presParOf" srcId="{C94860BF-E4F2-4AE7-B4C1-89036FE680A5}" destId="{E65AA4C2-938C-4D8F-A603-E2DF104A21C0}" srcOrd="2" destOrd="0" presId="urn:microsoft.com/office/officeart/2005/8/layout/chevron1"/>
    <dgm:cxn modelId="{1A936440-0747-4E5C-8565-987D3B93A2AA}" type="presParOf" srcId="{C94860BF-E4F2-4AE7-B4C1-89036FE680A5}" destId="{67C42B02-09A7-45B0-B7BC-C3A996DCC800}" srcOrd="3" destOrd="0" presId="urn:microsoft.com/office/officeart/2005/8/layout/chevron1"/>
    <dgm:cxn modelId="{A08505C7-1A82-4C50-A54E-C914D4543481}" type="presParOf" srcId="{C94860BF-E4F2-4AE7-B4C1-89036FE680A5}" destId="{287E6950-6866-4439-BF28-872BC8C2E773}" srcOrd="4"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84BB6F-75DC-4DF9-BBAE-1847C361560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0A351B35-F7E6-470D-9D3E-B49AD1957D7E}">
      <dgm:prSet phldrT="[文本]" custT="1"/>
      <dgm:spPr/>
      <dgm:t>
        <a:bodyPr/>
        <a:lstStyle/>
        <a:p>
          <a:pPr algn="ctr"/>
          <a:r>
            <a:rPr lang="zh-CN" altLang="en-US" sz="2800" b="1" dirty="0" smtClean="0">
              <a:solidFill>
                <a:schemeClr val="bg1"/>
              </a:solidFill>
              <a:latin typeface="黑体" pitchFamily="49" charset="-122"/>
              <a:ea typeface="黑体" pitchFamily="49" charset="-122"/>
            </a:rPr>
            <a:t>委托购票</a:t>
          </a:r>
          <a:endParaRPr lang="zh-CN" altLang="en-US" sz="2800" b="1" dirty="0">
            <a:solidFill>
              <a:schemeClr val="bg1"/>
            </a:solidFill>
            <a:latin typeface="黑体" pitchFamily="49" charset="-122"/>
            <a:ea typeface="黑体" pitchFamily="49" charset="-122"/>
          </a:endParaRPr>
        </a:p>
      </dgm:t>
    </dgm:pt>
    <dgm:pt modelId="{E1EBE682-567E-406C-86A3-60430D1EBEF7}" type="parTrans" cxnId="{E27AED77-2E8C-439C-A936-1D891DEE6411}">
      <dgm:prSet/>
      <dgm:spPr/>
      <dgm:t>
        <a:bodyPr/>
        <a:lstStyle/>
        <a:p>
          <a:endParaRPr lang="zh-CN" altLang="en-US"/>
        </a:p>
      </dgm:t>
    </dgm:pt>
    <dgm:pt modelId="{4FAEFA12-910C-40FF-85A7-009BF1E44B91}" type="sibTrans" cxnId="{E27AED77-2E8C-439C-A936-1D891DEE6411}">
      <dgm:prSet/>
      <dgm:spPr/>
      <dgm:t>
        <a:bodyPr/>
        <a:lstStyle/>
        <a:p>
          <a:endParaRPr lang="zh-CN" altLang="en-US"/>
        </a:p>
      </dgm:t>
    </dgm:pt>
    <dgm:pt modelId="{E2AAEFC7-C98C-4C98-8099-A4944E71A7FE}">
      <dgm:prSet phldrT="[文本]" custT="1"/>
      <dgm:spPr/>
      <dgm:t>
        <a:bodyPr/>
        <a:lstStyle/>
        <a:p>
          <a:r>
            <a:rPr lang="zh-CN" altLang="zh-CN" sz="1800" b="0" dirty="0" smtClean="0">
              <a:latin typeface="仿宋_GB2312" pitchFamily="49" charset="-122"/>
              <a:ea typeface="仿宋_GB2312" pitchFamily="49" charset="-122"/>
            </a:rPr>
            <a:t>在政府采购机票管理</a:t>
          </a:r>
          <a:r>
            <a:rPr lang="zh-CN" altLang="en-US" sz="1800" b="0" dirty="0" smtClean="0">
              <a:latin typeface="仿宋_GB2312" pitchFamily="49" charset="-122"/>
              <a:ea typeface="仿宋_GB2312" pitchFamily="49" charset="-122"/>
            </a:rPr>
            <a:t>网站（</a:t>
          </a:r>
          <a:r>
            <a:rPr lang="en-US" altLang="zh-CN" sz="1800" b="0" dirty="0" smtClean="0">
              <a:latin typeface="仿宋_GB2312" pitchFamily="49" charset="-122"/>
              <a:ea typeface="仿宋_GB2312" pitchFamily="49" charset="-122"/>
            </a:rPr>
            <a:t>www.gpticket.org</a:t>
          </a:r>
          <a:r>
            <a:rPr lang="zh-CN" altLang="en-US" sz="1800" b="0" dirty="0" smtClean="0">
              <a:latin typeface="仿宋_GB2312" pitchFamily="49" charset="-122"/>
              <a:ea typeface="仿宋_GB2312" pitchFamily="49" charset="-122"/>
            </a:rPr>
            <a:t>）</a:t>
          </a:r>
          <a:r>
            <a:rPr lang="zh-CN" altLang="zh-CN" sz="1800" b="0" dirty="0" smtClean="0">
              <a:latin typeface="仿宋_GB2312" pitchFamily="49" charset="-122"/>
              <a:ea typeface="仿宋_GB2312" pitchFamily="49" charset="-122"/>
            </a:rPr>
            <a:t>公布的服务商</a:t>
          </a:r>
          <a:r>
            <a:rPr lang="zh-CN" altLang="en-US" sz="1800" b="0" dirty="0" smtClean="0">
              <a:latin typeface="仿宋_GB2312" pitchFamily="49" charset="-122"/>
              <a:ea typeface="仿宋_GB2312" pitchFamily="49" charset="-122"/>
            </a:rPr>
            <a:t>名单</a:t>
          </a:r>
          <a:r>
            <a:rPr lang="zh-CN" altLang="zh-CN" sz="1800" b="0" dirty="0" smtClean="0">
              <a:latin typeface="仿宋_GB2312" pitchFamily="49" charset="-122"/>
              <a:ea typeface="仿宋_GB2312" pitchFamily="49" charset="-122"/>
            </a:rPr>
            <a:t>中，任意选择一家委托购买机票</a:t>
          </a:r>
          <a:r>
            <a:rPr lang="en-US" altLang="zh-CN" sz="1800" b="0" dirty="0" smtClean="0">
              <a:latin typeface="仿宋_GB2312" pitchFamily="49" charset="-122"/>
              <a:ea typeface="仿宋_GB2312" pitchFamily="49" charset="-122"/>
            </a:rPr>
            <a:t>;</a:t>
          </a:r>
          <a:endParaRPr lang="zh-CN" altLang="en-US" sz="1800" b="0" dirty="0"/>
        </a:p>
      </dgm:t>
    </dgm:pt>
    <dgm:pt modelId="{C88B9305-7E80-4C05-B6AE-BFAD68204F29}" type="parTrans" cxnId="{930C0E4A-8DDD-4870-9D4E-7B530B5B4036}">
      <dgm:prSet/>
      <dgm:spPr/>
      <dgm:t>
        <a:bodyPr/>
        <a:lstStyle/>
        <a:p>
          <a:endParaRPr lang="zh-CN" altLang="en-US"/>
        </a:p>
      </dgm:t>
    </dgm:pt>
    <dgm:pt modelId="{4A190C36-FD72-4B77-A2CB-CA5A31D47300}" type="sibTrans" cxnId="{930C0E4A-8DDD-4870-9D4E-7B530B5B4036}">
      <dgm:prSet/>
      <dgm:spPr/>
      <dgm:t>
        <a:bodyPr/>
        <a:lstStyle/>
        <a:p>
          <a:endParaRPr lang="zh-CN" altLang="en-US"/>
        </a:p>
      </dgm:t>
    </dgm:pt>
    <dgm:pt modelId="{00E49A8F-BE5C-4FA0-8A4C-728AB23455F8}">
      <dgm:prSet phldrT="[文本]" custT="1"/>
      <dgm:spPr/>
      <dgm:t>
        <a:bodyPr/>
        <a:lstStyle/>
        <a:p>
          <a:pPr algn="ctr"/>
          <a:r>
            <a:rPr lang="zh-CN" altLang="en-US" sz="2800" b="1" dirty="0" smtClean="0">
              <a:solidFill>
                <a:schemeClr val="bg1"/>
              </a:solidFill>
              <a:latin typeface="黑体" pitchFamily="49" charset="-122"/>
              <a:ea typeface="黑体" pitchFamily="49" charset="-122"/>
            </a:rPr>
            <a:t>自助购票</a:t>
          </a:r>
          <a:endParaRPr lang="zh-CN" altLang="en-US" sz="2800" b="1" dirty="0">
            <a:solidFill>
              <a:schemeClr val="bg1"/>
            </a:solidFill>
            <a:latin typeface="黑体" pitchFamily="49" charset="-122"/>
            <a:ea typeface="黑体" pitchFamily="49" charset="-122"/>
          </a:endParaRPr>
        </a:p>
      </dgm:t>
    </dgm:pt>
    <dgm:pt modelId="{1692357B-7D10-4ABF-ABE1-695B9B741B1E}" type="parTrans" cxnId="{E9348A4F-4965-4677-9957-8EA7DB84A793}">
      <dgm:prSet/>
      <dgm:spPr/>
      <dgm:t>
        <a:bodyPr/>
        <a:lstStyle/>
        <a:p>
          <a:endParaRPr lang="zh-CN" altLang="en-US"/>
        </a:p>
      </dgm:t>
    </dgm:pt>
    <dgm:pt modelId="{D5833ED9-BA83-40B1-A770-A392EBAA3C74}" type="sibTrans" cxnId="{E9348A4F-4965-4677-9957-8EA7DB84A793}">
      <dgm:prSet/>
      <dgm:spPr/>
      <dgm:t>
        <a:bodyPr/>
        <a:lstStyle/>
        <a:p>
          <a:endParaRPr lang="zh-CN" altLang="en-US"/>
        </a:p>
      </dgm:t>
    </dgm:pt>
    <dgm:pt modelId="{2EE2176D-EEF9-4D64-9936-5CCCBDB826ED}">
      <dgm:prSet phldrT="[文本]" custT="1"/>
      <dgm:spPr/>
      <dgm:t>
        <a:bodyPr/>
        <a:lstStyle/>
        <a:p>
          <a:r>
            <a:rPr lang="zh-CN" altLang="zh-CN" sz="1800" b="0" dirty="0" smtClean="0">
              <a:latin typeface="仿宋_GB2312" pitchFamily="49" charset="-122"/>
              <a:ea typeface="仿宋_GB2312" pitchFamily="49" charset="-122"/>
            </a:rPr>
            <a:t>直接登录政府采购机票管理</a:t>
          </a:r>
          <a:r>
            <a:rPr lang="zh-CN" altLang="en-US" sz="1800" b="0" dirty="0" smtClean="0">
              <a:latin typeface="仿宋_GB2312" pitchFamily="49" charset="-122"/>
              <a:ea typeface="仿宋_GB2312" pitchFamily="49" charset="-122"/>
            </a:rPr>
            <a:t>网站（</a:t>
          </a:r>
          <a:r>
            <a:rPr lang="en-US" altLang="zh-CN" sz="1800" b="0" dirty="0" smtClean="0">
              <a:latin typeface="仿宋_GB2312" pitchFamily="49" charset="-122"/>
              <a:ea typeface="仿宋_GB2312" pitchFamily="49" charset="-122"/>
            </a:rPr>
            <a:t>www.gpticket.org</a:t>
          </a:r>
          <a:r>
            <a:rPr lang="zh-CN" altLang="en-US" sz="1800" b="0" dirty="0" smtClean="0">
              <a:latin typeface="仿宋_GB2312" pitchFamily="49" charset="-122"/>
              <a:ea typeface="仿宋_GB2312" pitchFamily="49" charset="-122"/>
            </a:rPr>
            <a:t>）进行</a:t>
          </a:r>
          <a:r>
            <a:rPr lang="zh-CN" altLang="zh-CN" sz="1800" b="0" dirty="0" smtClean="0">
              <a:latin typeface="仿宋_GB2312" pitchFamily="49" charset="-122"/>
              <a:ea typeface="仿宋_GB2312" pitchFamily="49" charset="-122"/>
            </a:rPr>
            <a:t>网上自助购票</a:t>
          </a:r>
          <a:endParaRPr lang="zh-CN" altLang="en-US" sz="1800" b="0" dirty="0"/>
        </a:p>
      </dgm:t>
    </dgm:pt>
    <dgm:pt modelId="{598E8BF5-7E92-453E-AA7A-7B7A97D2385F}" type="parTrans" cxnId="{A8C36E4C-916A-4C00-A1C3-874936B50DA6}">
      <dgm:prSet/>
      <dgm:spPr/>
      <dgm:t>
        <a:bodyPr/>
        <a:lstStyle/>
        <a:p>
          <a:endParaRPr lang="zh-CN" altLang="en-US"/>
        </a:p>
      </dgm:t>
    </dgm:pt>
    <dgm:pt modelId="{C020CD1C-48E3-46F9-952A-4791710E9F33}" type="sibTrans" cxnId="{A8C36E4C-916A-4C00-A1C3-874936B50DA6}">
      <dgm:prSet/>
      <dgm:spPr/>
      <dgm:t>
        <a:bodyPr/>
        <a:lstStyle/>
        <a:p>
          <a:endParaRPr lang="zh-CN" altLang="en-US"/>
        </a:p>
      </dgm:t>
    </dgm:pt>
    <dgm:pt modelId="{4D15AC92-6AC7-4EB8-8A31-AD1C0F14D07F}" type="pres">
      <dgm:prSet presAssocID="{F184BB6F-75DC-4DF9-BBAE-1847C361560D}" presName="linear" presStyleCnt="0">
        <dgm:presLayoutVars>
          <dgm:animLvl val="lvl"/>
          <dgm:resizeHandles val="exact"/>
        </dgm:presLayoutVars>
      </dgm:prSet>
      <dgm:spPr/>
      <dgm:t>
        <a:bodyPr/>
        <a:lstStyle/>
        <a:p>
          <a:endParaRPr lang="zh-CN" altLang="en-US"/>
        </a:p>
      </dgm:t>
    </dgm:pt>
    <dgm:pt modelId="{E07BA665-3D36-443B-A2C2-74F9CAE7A498}" type="pres">
      <dgm:prSet presAssocID="{0A351B35-F7E6-470D-9D3E-B49AD1957D7E}" presName="parentText" presStyleLbl="node1" presStyleIdx="0" presStyleCnt="2" custScaleY="73559" custLinFactNeighborY="-420">
        <dgm:presLayoutVars>
          <dgm:chMax val="0"/>
          <dgm:bulletEnabled val="1"/>
        </dgm:presLayoutVars>
      </dgm:prSet>
      <dgm:spPr/>
      <dgm:t>
        <a:bodyPr/>
        <a:lstStyle/>
        <a:p>
          <a:endParaRPr lang="zh-CN" altLang="en-US"/>
        </a:p>
      </dgm:t>
    </dgm:pt>
    <dgm:pt modelId="{599A36D9-5740-46C4-8341-35074DA74759}" type="pres">
      <dgm:prSet presAssocID="{0A351B35-F7E6-470D-9D3E-B49AD1957D7E}" presName="childText" presStyleLbl="revTx" presStyleIdx="0" presStyleCnt="2">
        <dgm:presLayoutVars>
          <dgm:bulletEnabled val="1"/>
        </dgm:presLayoutVars>
      </dgm:prSet>
      <dgm:spPr/>
      <dgm:t>
        <a:bodyPr/>
        <a:lstStyle/>
        <a:p>
          <a:endParaRPr lang="zh-CN" altLang="en-US"/>
        </a:p>
      </dgm:t>
    </dgm:pt>
    <dgm:pt modelId="{B802A854-DB92-4EEC-BA1A-82BB37E52292}" type="pres">
      <dgm:prSet presAssocID="{00E49A8F-BE5C-4FA0-8A4C-728AB23455F8}" presName="parentText" presStyleLbl="node1" presStyleIdx="1" presStyleCnt="2" custScaleY="75963">
        <dgm:presLayoutVars>
          <dgm:chMax val="0"/>
          <dgm:bulletEnabled val="1"/>
        </dgm:presLayoutVars>
      </dgm:prSet>
      <dgm:spPr/>
      <dgm:t>
        <a:bodyPr/>
        <a:lstStyle/>
        <a:p>
          <a:endParaRPr lang="zh-CN" altLang="en-US"/>
        </a:p>
      </dgm:t>
    </dgm:pt>
    <dgm:pt modelId="{BD0AC640-05F0-4D4C-A8A5-6022994CE4FE}" type="pres">
      <dgm:prSet presAssocID="{00E49A8F-BE5C-4FA0-8A4C-728AB23455F8}" presName="childText" presStyleLbl="revTx" presStyleIdx="1" presStyleCnt="2">
        <dgm:presLayoutVars>
          <dgm:bulletEnabled val="1"/>
        </dgm:presLayoutVars>
      </dgm:prSet>
      <dgm:spPr/>
      <dgm:t>
        <a:bodyPr/>
        <a:lstStyle/>
        <a:p>
          <a:endParaRPr lang="zh-CN" altLang="en-US"/>
        </a:p>
      </dgm:t>
    </dgm:pt>
  </dgm:ptLst>
  <dgm:cxnLst>
    <dgm:cxn modelId="{43271958-CA71-4F93-8E4C-280B2B5FAD59}" type="presOf" srcId="{00E49A8F-BE5C-4FA0-8A4C-728AB23455F8}" destId="{B802A854-DB92-4EEC-BA1A-82BB37E52292}" srcOrd="0" destOrd="0" presId="urn:microsoft.com/office/officeart/2005/8/layout/vList2"/>
    <dgm:cxn modelId="{DB54C92C-801C-4796-AF83-7BCE3665337B}" type="presOf" srcId="{2EE2176D-EEF9-4D64-9936-5CCCBDB826ED}" destId="{BD0AC640-05F0-4D4C-A8A5-6022994CE4FE}" srcOrd="0" destOrd="0" presId="urn:microsoft.com/office/officeart/2005/8/layout/vList2"/>
    <dgm:cxn modelId="{E27AED77-2E8C-439C-A936-1D891DEE6411}" srcId="{F184BB6F-75DC-4DF9-BBAE-1847C361560D}" destId="{0A351B35-F7E6-470D-9D3E-B49AD1957D7E}" srcOrd="0" destOrd="0" parTransId="{E1EBE682-567E-406C-86A3-60430D1EBEF7}" sibTransId="{4FAEFA12-910C-40FF-85A7-009BF1E44B91}"/>
    <dgm:cxn modelId="{A8C36E4C-916A-4C00-A1C3-874936B50DA6}" srcId="{00E49A8F-BE5C-4FA0-8A4C-728AB23455F8}" destId="{2EE2176D-EEF9-4D64-9936-5CCCBDB826ED}" srcOrd="0" destOrd="0" parTransId="{598E8BF5-7E92-453E-AA7A-7B7A97D2385F}" sibTransId="{C020CD1C-48E3-46F9-952A-4791710E9F33}"/>
    <dgm:cxn modelId="{930C0E4A-8DDD-4870-9D4E-7B530B5B4036}" srcId="{0A351B35-F7E6-470D-9D3E-B49AD1957D7E}" destId="{E2AAEFC7-C98C-4C98-8099-A4944E71A7FE}" srcOrd="0" destOrd="0" parTransId="{C88B9305-7E80-4C05-B6AE-BFAD68204F29}" sibTransId="{4A190C36-FD72-4B77-A2CB-CA5A31D47300}"/>
    <dgm:cxn modelId="{E9348A4F-4965-4677-9957-8EA7DB84A793}" srcId="{F184BB6F-75DC-4DF9-BBAE-1847C361560D}" destId="{00E49A8F-BE5C-4FA0-8A4C-728AB23455F8}" srcOrd="1" destOrd="0" parTransId="{1692357B-7D10-4ABF-ABE1-695B9B741B1E}" sibTransId="{D5833ED9-BA83-40B1-A770-A392EBAA3C74}"/>
    <dgm:cxn modelId="{852315B8-C8BD-4A07-B4DC-F75A33CF0F61}" type="presOf" srcId="{F184BB6F-75DC-4DF9-BBAE-1847C361560D}" destId="{4D15AC92-6AC7-4EB8-8A31-AD1C0F14D07F}" srcOrd="0" destOrd="0" presId="urn:microsoft.com/office/officeart/2005/8/layout/vList2"/>
    <dgm:cxn modelId="{6E0A6179-262C-41D8-97C1-46B4DA47EA9B}" type="presOf" srcId="{0A351B35-F7E6-470D-9D3E-B49AD1957D7E}" destId="{E07BA665-3D36-443B-A2C2-74F9CAE7A498}" srcOrd="0" destOrd="0" presId="urn:microsoft.com/office/officeart/2005/8/layout/vList2"/>
    <dgm:cxn modelId="{4E003E1E-9279-4DD4-860F-5272C59C7BD4}" type="presOf" srcId="{E2AAEFC7-C98C-4C98-8099-A4944E71A7FE}" destId="{599A36D9-5740-46C4-8341-35074DA74759}" srcOrd="0" destOrd="0" presId="urn:microsoft.com/office/officeart/2005/8/layout/vList2"/>
    <dgm:cxn modelId="{09A459B5-CE52-4689-AB72-645DBABCA91C}" type="presParOf" srcId="{4D15AC92-6AC7-4EB8-8A31-AD1C0F14D07F}" destId="{E07BA665-3D36-443B-A2C2-74F9CAE7A498}" srcOrd="0" destOrd="0" presId="urn:microsoft.com/office/officeart/2005/8/layout/vList2"/>
    <dgm:cxn modelId="{DDC3A6DF-6C02-4820-9703-A770091CB121}" type="presParOf" srcId="{4D15AC92-6AC7-4EB8-8A31-AD1C0F14D07F}" destId="{599A36D9-5740-46C4-8341-35074DA74759}" srcOrd="1" destOrd="0" presId="urn:microsoft.com/office/officeart/2005/8/layout/vList2"/>
    <dgm:cxn modelId="{B74B7E9A-D190-464C-81A8-52974BE5A4BD}" type="presParOf" srcId="{4D15AC92-6AC7-4EB8-8A31-AD1C0F14D07F}" destId="{B802A854-DB92-4EEC-BA1A-82BB37E52292}" srcOrd="2" destOrd="0" presId="urn:microsoft.com/office/officeart/2005/8/layout/vList2"/>
    <dgm:cxn modelId="{8DC55B92-3971-4E6E-B61F-43B6945AC25E}" type="presParOf" srcId="{4D15AC92-6AC7-4EB8-8A31-AD1C0F14D07F}" destId="{BD0AC640-05F0-4D4C-A8A5-6022994CE4FE}" srcOrd="3"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3A26E8-CFD8-4F5D-83C1-0C04FD86854E}">
      <dsp:nvSpPr>
        <dsp:cNvPr id="0" name=""/>
        <dsp:cNvSpPr/>
      </dsp:nvSpPr>
      <dsp:spPr>
        <a:xfrm>
          <a:off x="2687" y="1187893"/>
          <a:ext cx="3282207" cy="1080597"/>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zh-CN" altLang="en-US" sz="1900" b="1" kern="1200" dirty="0" smtClean="0"/>
            <a:t>各省财政部门按要求收集本省预算单位</a:t>
          </a:r>
          <a:r>
            <a:rPr lang="zh-CN" altLang="en-US" sz="1900" b="1" kern="1200" dirty="0" smtClean="0"/>
            <a:t>信息</a:t>
          </a:r>
          <a:endParaRPr lang="zh-CN" altLang="en-US" sz="1900" b="1" kern="1200" dirty="0"/>
        </a:p>
      </dsp:txBody>
      <dsp:txXfrm>
        <a:off x="2687" y="1187893"/>
        <a:ext cx="3282207" cy="1080597"/>
      </dsp:txXfrm>
    </dsp:sp>
    <dsp:sp modelId="{E65AA4C2-938C-4D8F-A603-E2DF104A21C0}">
      <dsp:nvSpPr>
        <dsp:cNvPr id="0" name=""/>
        <dsp:cNvSpPr/>
      </dsp:nvSpPr>
      <dsp:spPr>
        <a:xfrm>
          <a:off x="3014745" y="1187893"/>
          <a:ext cx="3155669" cy="1080597"/>
        </a:xfrm>
        <a:prstGeom prst="chevron">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zh-CN" altLang="en-US" sz="1900" b="1" kern="1200" dirty="0" smtClean="0"/>
            <a:t>省级财政部门将本省信息报送至民航局清算中心</a:t>
          </a:r>
          <a:endParaRPr lang="zh-CN" altLang="en-US" sz="1900" b="1" kern="1200" dirty="0"/>
        </a:p>
      </dsp:txBody>
      <dsp:txXfrm>
        <a:off x="3014745" y="1187893"/>
        <a:ext cx="3155669" cy="1080597"/>
      </dsp:txXfrm>
    </dsp:sp>
    <dsp:sp modelId="{287E6950-6866-4439-BF28-872BC8C2E773}">
      <dsp:nvSpPr>
        <dsp:cNvPr id="0" name=""/>
        <dsp:cNvSpPr/>
      </dsp:nvSpPr>
      <dsp:spPr>
        <a:xfrm>
          <a:off x="5900265" y="1187893"/>
          <a:ext cx="2701494" cy="1080597"/>
        </a:xfrm>
        <a:prstGeom prst="chevron">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zh-CN" altLang="en-US" sz="1900" b="1" kern="1200" dirty="0" smtClean="0"/>
            <a:t>民航局清算中心维护至预算单位信息库</a:t>
          </a:r>
          <a:endParaRPr lang="zh-CN" altLang="en-US" sz="1900" b="1" kern="1200" dirty="0"/>
        </a:p>
      </dsp:txBody>
      <dsp:txXfrm>
        <a:off x="5900265" y="1187893"/>
        <a:ext cx="2701494" cy="108059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7BA665-3D36-443B-A2C2-74F9CAE7A498}">
      <dsp:nvSpPr>
        <dsp:cNvPr id="0" name=""/>
        <dsp:cNvSpPr/>
      </dsp:nvSpPr>
      <dsp:spPr>
        <a:xfrm>
          <a:off x="0" y="4"/>
          <a:ext cx="7560840" cy="88129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bg1"/>
              </a:solidFill>
              <a:latin typeface="黑体" pitchFamily="49" charset="-122"/>
              <a:ea typeface="黑体" pitchFamily="49" charset="-122"/>
            </a:rPr>
            <a:t>委托购票</a:t>
          </a:r>
          <a:endParaRPr lang="zh-CN" altLang="en-US" sz="2800" b="1" kern="1200" dirty="0">
            <a:solidFill>
              <a:schemeClr val="bg1"/>
            </a:solidFill>
            <a:latin typeface="黑体" pitchFamily="49" charset="-122"/>
            <a:ea typeface="黑体" pitchFamily="49" charset="-122"/>
          </a:endParaRPr>
        </a:p>
      </dsp:txBody>
      <dsp:txXfrm>
        <a:off x="0" y="4"/>
        <a:ext cx="7560840" cy="881295"/>
      </dsp:txXfrm>
    </dsp:sp>
    <dsp:sp modelId="{599A36D9-5740-46C4-8341-35074DA74759}">
      <dsp:nvSpPr>
        <dsp:cNvPr id="0" name=""/>
        <dsp:cNvSpPr/>
      </dsp:nvSpPr>
      <dsp:spPr>
        <a:xfrm>
          <a:off x="0" y="885751"/>
          <a:ext cx="756084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5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CN" altLang="zh-CN" sz="1800" b="0" kern="1200" dirty="0" smtClean="0">
              <a:latin typeface="仿宋_GB2312" pitchFamily="49" charset="-122"/>
              <a:ea typeface="仿宋_GB2312" pitchFamily="49" charset="-122"/>
            </a:rPr>
            <a:t>在政府采购机票管理</a:t>
          </a:r>
          <a:r>
            <a:rPr lang="zh-CN" altLang="en-US" sz="1800" b="0" kern="1200" dirty="0" smtClean="0">
              <a:latin typeface="仿宋_GB2312" pitchFamily="49" charset="-122"/>
              <a:ea typeface="仿宋_GB2312" pitchFamily="49" charset="-122"/>
            </a:rPr>
            <a:t>网站（</a:t>
          </a:r>
          <a:r>
            <a:rPr lang="en-US" altLang="zh-CN" sz="1800" b="0" kern="1200" dirty="0" smtClean="0">
              <a:latin typeface="仿宋_GB2312" pitchFamily="49" charset="-122"/>
              <a:ea typeface="仿宋_GB2312" pitchFamily="49" charset="-122"/>
            </a:rPr>
            <a:t>www.gpticket.org</a:t>
          </a:r>
          <a:r>
            <a:rPr lang="zh-CN" altLang="en-US" sz="1800" b="0" kern="1200" dirty="0" smtClean="0">
              <a:latin typeface="仿宋_GB2312" pitchFamily="49" charset="-122"/>
              <a:ea typeface="仿宋_GB2312" pitchFamily="49" charset="-122"/>
            </a:rPr>
            <a:t>）</a:t>
          </a:r>
          <a:r>
            <a:rPr lang="zh-CN" altLang="zh-CN" sz="1800" b="0" kern="1200" dirty="0" smtClean="0">
              <a:latin typeface="仿宋_GB2312" pitchFamily="49" charset="-122"/>
              <a:ea typeface="仿宋_GB2312" pitchFamily="49" charset="-122"/>
            </a:rPr>
            <a:t>公布的服务商</a:t>
          </a:r>
          <a:r>
            <a:rPr lang="zh-CN" altLang="en-US" sz="1800" b="0" kern="1200" dirty="0" smtClean="0">
              <a:latin typeface="仿宋_GB2312" pitchFamily="49" charset="-122"/>
              <a:ea typeface="仿宋_GB2312" pitchFamily="49" charset="-122"/>
            </a:rPr>
            <a:t>名单</a:t>
          </a:r>
          <a:r>
            <a:rPr lang="zh-CN" altLang="zh-CN" sz="1800" b="0" kern="1200" dirty="0" smtClean="0">
              <a:latin typeface="仿宋_GB2312" pitchFamily="49" charset="-122"/>
              <a:ea typeface="仿宋_GB2312" pitchFamily="49" charset="-122"/>
            </a:rPr>
            <a:t>中，任意选择一家委托购买机票</a:t>
          </a:r>
          <a:r>
            <a:rPr lang="en-US" altLang="zh-CN" sz="1800" b="0" kern="1200" dirty="0" smtClean="0">
              <a:latin typeface="仿宋_GB2312" pitchFamily="49" charset="-122"/>
              <a:ea typeface="仿宋_GB2312" pitchFamily="49" charset="-122"/>
            </a:rPr>
            <a:t>;</a:t>
          </a:r>
          <a:endParaRPr lang="zh-CN" altLang="en-US" sz="1800" b="0" kern="1200" dirty="0"/>
        </a:p>
      </dsp:txBody>
      <dsp:txXfrm>
        <a:off x="0" y="885751"/>
        <a:ext cx="7560840" cy="1059840"/>
      </dsp:txXfrm>
    </dsp:sp>
    <dsp:sp modelId="{B802A854-DB92-4EEC-BA1A-82BB37E52292}">
      <dsp:nvSpPr>
        <dsp:cNvPr id="0" name=""/>
        <dsp:cNvSpPr/>
      </dsp:nvSpPr>
      <dsp:spPr>
        <a:xfrm>
          <a:off x="0" y="1945591"/>
          <a:ext cx="7560840" cy="910097"/>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bg1"/>
              </a:solidFill>
              <a:latin typeface="黑体" pitchFamily="49" charset="-122"/>
              <a:ea typeface="黑体" pitchFamily="49" charset="-122"/>
            </a:rPr>
            <a:t>自助购票</a:t>
          </a:r>
          <a:endParaRPr lang="zh-CN" altLang="en-US" sz="2800" b="1" kern="1200" dirty="0">
            <a:solidFill>
              <a:schemeClr val="bg1"/>
            </a:solidFill>
            <a:latin typeface="黑体" pitchFamily="49" charset="-122"/>
            <a:ea typeface="黑体" pitchFamily="49" charset="-122"/>
          </a:endParaRPr>
        </a:p>
      </dsp:txBody>
      <dsp:txXfrm>
        <a:off x="0" y="1945591"/>
        <a:ext cx="7560840" cy="910097"/>
      </dsp:txXfrm>
    </dsp:sp>
    <dsp:sp modelId="{BD0AC640-05F0-4D4C-A8A5-6022994CE4FE}">
      <dsp:nvSpPr>
        <dsp:cNvPr id="0" name=""/>
        <dsp:cNvSpPr/>
      </dsp:nvSpPr>
      <dsp:spPr>
        <a:xfrm>
          <a:off x="0" y="2855688"/>
          <a:ext cx="756084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5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CN" altLang="zh-CN" sz="1800" b="0" kern="1200" dirty="0" smtClean="0">
              <a:latin typeface="仿宋_GB2312" pitchFamily="49" charset="-122"/>
              <a:ea typeface="仿宋_GB2312" pitchFamily="49" charset="-122"/>
            </a:rPr>
            <a:t>直接登录政府采购机票管理</a:t>
          </a:r>
          <a:r>
            <a:rPr lang="zh-CN" altLang="en-US" sz="1800" b="0" kern="1200" dirty="0" smtClean="0">
              <a:latin typeface="仿宋_GB2312" pitchFamily="49" charset="-122"/>
              <a:ea typeface="仿宋_GB2312" pitchFamily="49" charset="-122"/>
            </a:rPr>
            <a:t>网站（</a:t>
          </a:r>
          <a:r>
            <a:rPr lang="en-US" altLang="zh-CN" sz="1800" b="0" kern="1200" dirty="0" smtClean="0">
              <a:latin typeface="仿宋_GB2312" pitchFamily="49" charset="-122"/>
              <a:ea typeface="仿宋_GB2312" pitchFamily="49" charset="-122"/>
            </a:rPr>
            <a:t>www.gpticket.org</a:t>
          </a:r>
          <a:r>
            <a:rPr lang="zh-CN" altLang="en-US" sz="1800" b="0" kern="1200" dirty="0" smtClean="0">
              <a:latin typeface="仿宋_GB2312" pitchFamily="49" charset="-122"/>
              <a:ea typeface="仿宋_GB2312" pitchFamily="49" charset="-122"/>
            </a:rPr>
            <a:t>）进行</a:t>
          </a:r>
          <a:r>
            <a:rPr lang="zh-CN" altLang="zh-CN" sz="1800" b="0" kern="1200" dirty="0" smtClean="0">
              <a:latin typeface="仿宋_GB2312" pitchFamily="49" charset="-122"/>
              <a:ea typeface="仿宋_GB2312" pitchFamily="49" charset="-122"/>
            </a:rPr>
            <a:t>网上自助购票</a:t>
          </a:r>
          <a:endParaRPr lang="zh-CN" altLang="en-US" sz="1800" b="0" kern="1200" dirty="0"/>
        </a:p>
      </dsp:txBody>
      <dsp:txXfrm>
        <a:off x="0" y="2855688"/>
        <a:ext cx="7560840" cy="10598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5AC508-7333-4AD3-BBC8-F229A1273405}" type="datetimeFigureOut">
              <a:rPr lang="zh-CN" altLang="en-US" smtClean="0"/>
              <a:pPr/>
              <a:t>2015-05-18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FDEE89-9ECB-4776-9039-1FC63C8A4DD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分别讲解</a:t>
            </a:r>
            <a:endParaRPr lang="zh-CN" altLang="en-US" dirty="0"/>
          </a:p>
        </p:txBody>
      </p:sp>
      <p:sp>
        <p:nvSpPr>
          <p:cNvPr id="4" name="灯片编号占位符 3"/>
          <p:cNvSpPr>
            <a:spLocks noGrp="1"/>
          </p:cNvSpPr>
          <p:nvPr>
            <p:ph type="sldNum" sz="quarter" idx="10"/>
          </p:nvPr>
        </p:nvSpPr>
        <p:spPr/>
        <p:txBody>
          <a:bodyPr/>
          <a:lstStyle/>
          <a:p>
            <a:fld id="{F5FDEE89-9ECB-4776-9039-1FC63C8A4DD6}" type="slidenum">
              <a:rPr lang="zh-CN" altLang="en-US" smtClean="0"/>
              <a:pPr/>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卡</a:t>
            </a:r>
            <a:r>
              <a:rPr lang="en-US" altLang="zh-CN" dirty="0" smtClean="0"/>
              <a:t>BIN</a:t>
            </a:r>
            <a:r>
              <a:rPr lang="zh-CN" altLang="en-US" dirty="0" smtClean="0"/>
              <a:t>范围</a:t>
            </a:r>
            <a:endParaRPr lang="zh-CN" altLang="en-US" dirty="0"/>
          </a:p>
        </p:txBody>
      </p:sp>
      <p:sp>
        <p:nvSpPr>
          <p:cNvPr id="4" name="灯片编号占位符 3"/>
          <p:cNvSpPr>
            <a:spLocks noGrp="1"/>
          </p:cNvSpPr>
          <p:nvPr>
            <p:ph type="sldNum" sz="quarter" idx="10"/>
          </p:nvPr>
        </p:nvSpPr>
        <p:spPr/>
        <p:txBody>
          <a:bodyPr/>
          <a:lstStyle/>
          <a:p>
            <a:fld id="{F5FDEE89-9ECB-4776-9039-1FC63C8A4DD6}"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通过银联与公务机票系统和各发卡行系统对接，建立起联动验证机制</a:t>
            </a:r>
            <a:endParaRPr lang="en-US" altLang="zh-CN" dirty="0" smtClean="0"/>
          </a:p>
          <a:p>
            <a:r>
              <a:rPr lang="en-US" altLang="zh-CN" dirty="0" smtClean="0"/>
              <a:t>2.</a:t>
            </a:r>
            <a:r>
              <a:rPr lang="zh-CN" altLang="en-US" dirty="0" smtClean="0"/>
              <a:t>公务机票销售系统提供姓名、身份证、。。。，通过银联发往发卡行系统验证两点。。。</a:t>
            </a:r>
            <a:endParaRPr lang="zh-CN" altLang="en-US" dirty="0"/>
          </a:p>
        </p:txBody>
      </p:sp>
      <p:sp>
        <p:nvSpPr>
          <p:cNvPr id="4" name="灯片编号占位符 3"/>
          <p:cNvSpPr>
            <a:spLocks noGrp="1"/>
          </p:cNvSpPr>
          <p:nvPr>
            <p:ph type="sldNum" sz="quarter" idx="10"/>
          </p:nvPr>
        </p:nvSpPr>
        <p:spPr/>
        <p:txBody>
          <a:bodyPr/>
          <a:lstStyle/>
          <a:p>
            <a:fld id="{F5FDEE89-9ECB-4776-9039-1FC63C8A4DD6}"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5FDEE89-9ECB-4776-9039-1FC63C8A4DD6}" type="slidenum">
              <a:rPr lang="zh-CN" altLang="en-US" smtClean="0"/>
              <a:pPr/>
              <a:t>53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5FDEE89-9ECB-4776-9039-1FC63C8A4DD6}" type="slidenum">
              <a:rPr lang="zh-CN" altLang="en-US" smtClean="0"/>
              <a:pPr/>
              <a:t>54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5FDEE89-9ECB-4776-9039-1FC63C8A4DD6}" type="slidenum">
              <a:rPr lang="zh-CN" altLang="en-US" smtClean="0"/>
              <a:pPr/>
              <a:t>55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116C27-DFC8-4D5E-8F3B-427E34FB1349}" type="datetimeFigureOut">
              <a:rPr lang="zh-CN" altLang="en-US" smtClean="0"/>
              <a:pPr/>
              <a:t>2015-05-18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ABC281-6EFC-45C9-B20A-DF68EAF2BCF4}"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116C27-DFC8-4D5E-8F3B-427E34FB1349}" type="datetimeFigureOut">
              <a:rPr lang="zh-CN" altLang="en-US" smtClean="0"/>
              <a:pPr/>
              <a:t>2015-05-18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ABC281-6EFC-45C9-B20A-DF68EAF2BCF4}"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116C27-DFC8-4D5E-8F3B-427E34FB1349}" type="datetimeFigureOut">
              <a:rPr lang="zh-CN" altLang="en-US" smtClean="0"/>
              <a:pPr/>
              <a:t>2015-05-18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ABC281-6EFC-45C9-B20A-DF68EAF2BCF4}"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116C27-DFC8-4D5E-8F3B-427E34FB1349}" type="datetimeFigureOut">
              <a:rPr lang="zh-CN" altLang="en-US" smtClean="0"/>
              <a:pPr/>
              <a:t>2015-05-18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ABC281-6EFC-45C9-B20A-DF68EAF2BCF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116C27-DFC8-4D5E-8F3B-427E34FB1349}" type="datetimeFigureOut">
              <a:rPr lang="zh-CN" altLang="en-US" smtClean="0"/>
              <a:pPr/>
              <a:t>2015-05-18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ABC281-6EFC-45C9-B20A-DF68EAF2BCF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116C27-DFC8-4D5E-8F3B-427E34FB1349}" type="datetimeFigureOut">
              <a:rPr lang="zh-CN" altLang="en-US" smtClean="0"/>
              <a:pPr/>
              <a:t>2015-05-18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ABC281-6EFC-45C9-B20A-DF68EAF2BCF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116C27-DFC8-4D5E-8F3B-427E34FB1349}" type="datetimeFigureOut">
              <a:rPr lang="zh-CN" altLang="en-US" smtClean="0"/>
              <a:pPr/>
              <a:t>2015-05-18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ABC281-6EFC-45C9-B20A-DF68EAF2BCF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116C27-DFC8-4D5E-8F3B-427E34FB1349}" type="datetimeFigureOut">
              <a:rPr lang="zh-CN" altLang="en-US" smtClean="0"/>
              <a:pPr/>
              <a:t>2015-05-18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ABC281-6EFC-45C9-B20A-DF68EAF2BCF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1116C27-DFC8-4D5E-8F3B-427E34FB1349}" type="datetimeFigureOut">
              <a:rPr lang="zh-CN" altLang="en-US" smtClean="0"/>
              <a:pPr/>
              <a:t>2015-05-18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ABC281-6EFC-45C9-B20A-DF68EAF2BCF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116C27-DFC8-4D5E-8F3B-427E34FB1349}" type="datetimeFigureOut">
              <a:rPr lang="zh-CN" altLang="en-US" smtClean="0"/>
              <a:pPr/>
              <a:t>2015-05-18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ABC281-6EFC-45C9-B20A-DF68EAF2BCF4}"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116C27-DFC8-4D5E-8F3B-427E34FB1349}" type="datetimeFigureOut">
              <a:rPr lang="zh-CN" altLang="en-US" smtClean="0"/>
              <a:pPr/>
              <a:t>2015-05-18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ABC281-6EFC-45C9-B20A-DF68EAF2BCF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16C27-DFC8-4D5E-8F3B-427E34FB1349}" type="datetimeFigureOut">
              <a:rPr lang="zh-CN" altLang="en-US" smtClean="0"/>
              <a:pPr/>
              <a:t>2015-05-18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BC281-6EFC-45C9-B20A-DF68EAF2BCF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3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34.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35.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37.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38.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41.xml"/><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45.xml"/><Relationship Id="rId5" Type="http://schemas.openxmlformats.org/officeDocument/2006/relationships/image" Target="../media/image32.png"/><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46.xml"/><Relationship Id="rId5" Type="http://schemas.openxmlformats.org/officeDocument/2006/relationships/image" Target="../media/image34.png"/><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47.xml"/><Relationship Id="rId5" Type="http://schemas.openxmlformats.org/officeDocument/2006/relationships/image" Target="../media/image35.png"/><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48.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49.xml"/><Relationship Id="rId5" Type="http://schemas.openxmlformats.org/officeDocument/2006/relationships/image" Target="../media/image37.png"/><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50.xml"/><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51.xml"/><Relationship Id="rId5" Type="http://schemas.openxmlformats.org/officeDocument/2006/relationships/image" Target="../media/image39.png"/><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52.xml"/><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jpe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55.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56.xml"/><Relationship Id="rId5" Type="http://schemas.openxmlformats.org/officeDocument/2006/relationships/image" Target="../media/image45.png"/><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57.xml"/><Relationship Id="rId4" Type="http://schemas.openxmlformats.org/officeDocument/2006/relationships/image" Target="../media/image46.jpe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58.xml"/><Relationship Id="rId4" Type="http://schemas.openxmlformats.org/officeDocument/2006/relationships/image" Target="../media/image47.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t="2083"/>
          <a:stretch>
            <a:fillRect/>
          </a:stretch>
        </p:blipFill>
        <p:spPr bwMode="auto">
          <a:xfrm>
            <a:off x="-1" y="0"/>
            <a:ext cx="9144001" cy="6858000"/>
          </a:xfrm>
          <a:prstGeom prst="rect">
            <a:avLst/>
          </a:prstGeom>
          <a:noFill/>
          <a:ln w="9525">
            <a:noFill/>
            <a:miter lim="800000"/>
            <a:headEnd/>
            <a:tailEnd/>
          </a:ln>
          <a:effectLst/>
        </p:spPr>
      </p:pic>
      <p:sp>
        <p:nvSpPr>
          <p:cNvPr id="2" name="标题 1"/>
          <p:cNvSpPr>
            <a:spLocks noGrp="1"/>
          </p:cNvSpPr>
          <p:nvPr>
            <p:ph type="ctrTitle"/>
          </p:nvPr>
        </p:nvSpPr>
        <p:spPr>
          <a:xfrm>
            <a:off x="827584" y="2780928"/>
            <a:ext cx="7772400" cy="1470025"/>
          </a:xfrm>
        </p:spPr>
        <p:txBody>
          <a:bodyPr/>
          <a:lstStyle/>
          <a:p>
            <a:r>
              <a:rPr lang="zh-CN" altLang="en-US" dirty="0" smtClean="0">
                <a:solidFill>
                  <a:schemeClr val="bg1"/>
                </a:solidFill>
                <a:latin typeface="华文行楷" pitchFamily="2" charset="-122"/>
                <a:ea typeface="华文行楷" pitchFamily="2" charset="-122"/>
              </a:rPr>
              <a:t>公务机票购买流程说明</a:t>
            </a:r>
            <a:endParaRPr lang="zh-CN" altLang="en-US" dirty="0">
              <a:solidFill>
                <a:schemeClr val="bg1"/>
              </a:solidFill>
              <a:latin typeface="华文行楷" pitchFamily="2" charset="-122"/>
              <a:ea typeface="华文行楷" pitchFamily="2" charset="-122"/>
            </a:endParaRPr>
          </a:p>
        </p:txBody>
      </p:sp>
      <p:sp>
        <p:nvSpPr>
          <p:cNvPr id="5" name="矩形 4"/>
          <p:cNvSpPr/>
          <p:nvPr/>
        </p:nvSpPr>
        <p:spPr>
          <a:xfrm>
            <a:off x="3087658" y="4286256"/>
            <a:ext cx="2868093" cy="584775"/>
          </a:xfrm>
          <a:prstGeom prst="rect">
            <a:avLst/>
          </a:prstGeom>
        </p:spPr>
        <p:txBody>
          <a:bodyPr wrap="none">
            <a:spAutoFit/>
          </a:bodyPr>
          <a:lstStyle/>
          <a:p>
            <a:pPr lvl="0" algn="ctr">
              <a:spcBef>
                <a:spcPct val="20000"/>
              </a:spcBef>
              <a:defRPr/>
            </a:pPr>
            <a:r>
              <a:rPr lang="en-US" altLang="zh-CN" sz="3200" b="1" dirty="0" smtClean="0">
                <a:solidFill>
                  <a:schemeClr val="bg1"/>
                </a:solidFill>
                <a:latin typeface="黑体" pitchFamily="49" charset="-122"/>
                <a:ea typeface="黑体" pitchFamily="49" charset="-122"/>
              </a:rPr>
              <a:t>2015</a:t>
            </a:r>
            <a:r>
              <a:rPr lang="zh-CN" altLang="en-US" sz="3200" b="1" dirty="0" smtClean="0">
                <a:solidFill>
                  <a:schemeClr val="bg1"/>
                </a:solidFill>
                <a:latin typeface="黑体" pitchFamily="49" charset="-122"/>
                <a:ea typeface="黑体" pitchFamily="49" charset="-122"/>
              </a:rPr>
              <a:t>年</a:t>
            </a:r>
            <a:r>
              <a:rPr lang="en-US" altLang="zh-CN" sz="3200" b="1" dirty="0" smtClean="0">
                <a:solidFill>
                  <a:schemeClr val="bg1"/>
                </a:solidFill>
                <a:latin typeface="黑体" pitchFamily="49" charset="-122"/>
                <a:ea typeface="黑体" pitchFamily="49" charset="-122"/>
              </a:rPr>
              <a:t>5</a:t>
            </a:r>
            <a:r>
              <a:rPr lang="zh-CN" altLang="en-US" sz="3200" b="1" dirty="0" smtClean="0">
                <a:solidFill>
                  <a:schemeClr val="bg1"/>
                </a:solidFill>
                <a:latin typeface="黑体" pitchFamily="49" charset="-122"/>
                <a:ea typeface="黑体" pitchFamily="49" charset="-122"/>
              </a:rPr>
              <a:t>月</a:t>
            </a:r>
            <a:r>
              <a:rPr lang="en-US" altLang="zh-CN" sz="3200" b="1" smtClean="0">
                <a:solidFill>
                  <a:schemeClr val="bg1"/>
                </a:solidFill>
                <a:latin typeface="黑体" pitchFamily="49" charset="-122"/>
                <a:ea typeface="黑体" pitchFamily="49" charset="-122"/>
              </a:rPr>
              <a:t>19</a:t>
            </a:r>
            <a:r>
              <a:rPr lang="zh-CN" altLang="en-US" sz="3200" b="1" smtClean="0">
                <a:solidFill>
                  <a:schemeClr val="bg1"/>
                </a:solidFill>
                <a:latin typeface="黑体" pitchFamily="49" charset="-122"/>
                <a:ea typeface="黑体" pitchFamily="49" charset="-122"/>
              </a:rPr>
              <a:t>日</a:t>
            </a:r>
            <a:endParaRPr lang="zh-CN" altLang="en-US" sz="3200" b="1" dirty="0">
              <a:solidFill>
                <a:schemeClr val="bg1"/>
              </a:solidFill>
              <a:latin typeface="黑体" pitchFamily="49" charset="-122"/>
              <a:ea typeface="黑体" pitchFamily="49" charset="-122"/>
            </a:endParaRPr>
          </a:p>
        </p:txBody>
      </p:sp>
      <p:pic>
        <p:nvPicPr>
          <p:cNvPr id="6" name="Picture 6" descr="C:\Users\T\Desktop\PPT所需图片\top_bg副本.png"/>
          <p:cNvPicPr>
            <a:picLocks noChangeAspect="1" noChangeArrowheads="1"/>
          </p:cNvPicPr>
          <p:nvPr/>
        </p:nvPicPr>
        <p:blipFill>
          <a:blip r:embed="rId3" cstate="print"/>
          <a:srcRect/>
          <a:stretch>
            <a:fillRect/>
          </a:stretch>
        </p:blipFill>
        <p:spPr bwMode="auto">
          <a:xfrm>
            <a:off x="1745812" y="5000636"/>
            <a:ext cx="968800" cy="935959"/>
          </a:xfrm>
          <a:prstGeom prst="rect">
            <a:avLst/>
          </a:prstGeom>
          <a:noFill/>
        </p:spPr>
      </p:pic>
      <p:sp>
        <p:nvSpPr>
          <p:cNvPr id="7" name="TextBox 6"/>
          <p:cNvSpPr txBox="1"/>
          <p:nvPr/>
        </p:nvSpPr>
        <p:spPr>
          <a:xfrm>
            <a:off x="2643174" y="5000636"/>
            <a:ext cx="5500726" cy="954107"/>
          </a:xfrm>
          <a:prstGeom prst="rect">
            <a:avLst/>
          </a:prstGeom>
          <a:noFill/>
        </p:spPr>
        <p:txBody>
          <a:bodyPr wrap="square" rtlCol="0">
            <a:spAutoFit/>
          </a:bodyPr>
          <a:lstStyle/>
          <a:p>
            <a:r>
              <a:rPr lang="zh-CN" altLang="en-US" sz="3200" b="1" dirty="0" smtClean="0">
                <a:solidFill>
                  <a:schemeClr val="bg1"/>
                </a:solidFill>
                <a:latin typeface="黑体" pitchFamily="49" charset="-122"/>
                <a:ea typeface="黑体" pitchFamily="49" charset="-122"/>
              </a:rPr>
              <a:t>中国民用航空局清算中心</a:t>
            </a:r>
            <a:endParaRPr lang="en-US" altLang="zh-CN" sz="3200" b="1" dirty="0" smtClean="0">
              <a:solidFill>
                <a:schemeClr val="bg1"/>
              </a:solidFill>
              <a:latin typeface="黑体" pitchFamily="49" charset="-122"/>
              <a:ea typeface="黑体" pitchFamily="49" charset="-122"/>
            </a:endParaRPr>
          </a:p>
          <a:p>
            <a:r>
              <a:rPr lang="en-US" altLang="zh-CN" sz="2400" b="1" dirty="0" smtClean="0">
                <a:solidFill>
                  <a:schemeClr val="bg1"/>
                </a:solidFill>
                <a:latin typeface="黑体" pitchFamily="49" charset="-122"/>
                <a:ea typeface="黑体" pitchFamily="49" charset="-122"/>
              </a:rPr>
              <a:t>   </a:t>
            </a:r>
            <a:r>
              <a:rPr lang="en-US" altLang="zh-CN" sz="2400" b="1" dirty="0" smtClean="0">
                <a:solidFill>
                  <a:schemeClr val="bg1"/>
                </a:solidFill>
                <a:latin typeface="Segoe UI" pitchFamily="34" charset="0"/>
                <a:ea typeface="Segoe UI" pitchFamily="34" charset="0"/>
                <a:cs typeface="Segoe UI" pitchFamily="34" charset="0"/>
              </a:rPr>
              <a:t>CAAC   Settlement  Center</a:t>
            </a:r>
            <a:endParaRPr lang="zh-CN" altLang="en-US" sz="2400" b="1" dirty="0">
              <a:solidFill>
                <a:schemeClr val="bg1"/>
              </a:solidFill>
              <a:latin typeface="Segoe UI" pitchFamily="34" charset="0"/>
              <a:ea typeface="黑体" pitchFamily="49" charset="-122"/>
              <a:cs typeface="Segoe U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1" name="矩形 20"/>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政策要点</a:t>
            </a:r>
            <a:endParaRPr lang="zh-CN" altLang="en-US" sz="3200" b="1" dirty="0">
              <a:solidFill>
                <a:srgbClr val="FF0000"/>
              </a:solidFill>
              <a:latin typeface="黑体" pitchFamily="49" charset="-122"/>
              <a:ea typeface="黑体" pitchFamily="49" charset="-122"/>
            </a:endParaRPr>
          </a:p>
        </p:txBody>
      </p:sp>
      <p:grpSp>
        <p:nvGrpSpPr>
          <p:cNvPr id="2" name="组合 23"/>
          <p:cNvGrpSpPr/>
          <p:nvPr/>
        </p:nvGrpSpPr>
        <p:grpSpPr>
          <a:xfrm>
            <a:off x="467544" y="1628800"/>
            <a:ext cx="4752528" cy="576064"/>
            <a:chOff x="683568" y="1700808"/>
            <a:chExt cx="4752528" cy="576064"/>
          </a:xfrm>
        </p:grpSpPr>
        <p:sp>
          <p:nvSpPr>
            <p:cNvPr id="22" name="矩形 21"/>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购票渠道</a:t>
              </a:r>
              <a:endParaRPr lang="zh-CN" altLang="en-US" sz="2400" b="1" dirty="0">
                <a:latin typeface="黑体" pitchFamily="49" charset="-122"/>
                <a:ea typeface="黑体" pitchFamily="49" charset="-122"/>
              </a:endParaRPr>
            </a:p>
          </p:txBody>
        </p:sp>
        <p:sp>
          <p:nvSpPr>
            <p:cNvPr id="23" name="矩形 22"/>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5</a:t>
              </a:r>
            </a:p>
          </p:txBody>
        </p:sp>
      </p:grpSp>
      <p:graphicFrame>
        <p:nvGraphicFramePr>
          <p:cNvPr id="7" name="表格 6"/>
          <p:cNvGraphicFramePr>
            <a:graphicFrameLocks noGrp="1"/>
          </p:cNvGraphicFramePr>
          <p:nvPr/>
        </p:nvGraphicFramePr>
        <p:xfrm>
          <a:off x="395536" y="2276872"/>
          <a:ext cx="8496944" cy="3871411"/>
        </p:xfrm>
        <a:graphic>
          <a:graphicData uri="http://schemas.openxmlformats.org/drawingml/2006/table">
            <a:tbl>
              <a:tblPr/>
              <a:tblGrid>
                <a:gridCol w="1179772"/>
                <a:gridCol w="2420628"/>
                <a:gridCol w="2416805"/>
                <a:gridCol w="2479739"/>
              </a:tblGrid>
              <a:tr h="689440">
                <a:tc>
                  <a:txBody>
                    <a:bodyPr/>
                    <a:lstStyle/>
                    <a:p>
                      <a:endParaRPr lang="zh-CN" sz="1050" kern="100" dirty="0">
                        <a:latin typeface="Calibri"/>
                        <a:ea typeface="宋体"/>
                        <a:cs typeface="Times New Roman"/>
                      </a:endParaRPr>
                    </a:p>
                  </a:txBody>
                  <a:tcPr marL="9525" marR="9525" marT="9525" marB="9525" anchor="ctr">
                    <a:lnL w="12700" cap="flat" cmpd="sng" algn="ctr">
                      <a:solidFill>
                        <a:srgbClr val="0085CE"/>
                      </a:solidFill>
                      <a:prstDash val="solid"/>
                      <a:round/>
                      <a:headEnd type="none" w="med" len="med"/>
                      <a:tailEnd type="none" w="med" len="med"/>
                    </a:lnL>
                    <a:lnR w="12700" cap="flat" cmpd="sng" algn="ctr">
                      <a:solidFill>
                        <a:srgbClr val="0085CE"/>
                      </a:solidFill>
                      <a:prstDash val="solid"/>
                      <a:round/>
                      <a:headEnd type="none" w="med" len="med"/>
                      <a:tailEnd type="none" w="med" len="med"/>
                    </a:lnR>
                    <a:lnT w="12700" cap="flat" cmpd="sng" algn="ctr">
                      <a:solidFill>
                        <a:srgbClr val="0085CE"/>
                      </a:solidFill>
                      <a:prstDash val="solid"/>
                      <a:round/>
                      <a:headEnd type="none" w="med" len="med"/>
                      <a:tailEnd type="none" w="med" len="med"/>
                    </a:lnT>
                    <a:lnB w="12700" cap="flat" cmpd="sng" algn="ctr">
                      <a:solidFill>
                        <a:srgbClr val="0085CE"/>
                      </a:solidFill>
                      <a:prstDash val="solid"/>
                      <a:round/>
                      <a:headEnd type="none" w="med" len="med"/>
                      <a:tailEnd type="none" w="med" len="med"/>
                    </a:lnB>
                    <a:solidFill>
                      <a:srgbClr val="0085CE"/>
                    </a:solidFill>
                  </a:tcPr>
                </a:tc>
                <a:tc>
                  <a:txBody>
                    <a:bodyPr/>
                    <a:lstStyle/>
                    <a:p>
                      <a:pPr algn="ctr">
                        <a:lnSpc>
                          <a:spcPts val="2250"/>
                        </a:lnSpc>
                        <a:spcAft>
                          <a:spcPts val="0"/>
                        </a:spcAft>
                      </a:pPr>
                      <a:r>
                        <a:rPr lang="zh-CN" sz="1600" b="1" kern="100" dirty="0">
                          <a:solidFill>
                            <a:srgbClr val="FFFFFF"/>
                          </a:solidFill>
                          <a:latin typeface="Calibri"/>
                          <a:ea typeface="微软雅黑"/>
                          <a:cs typeface="Times New Roman"/>
                        </a:rPr>
                        <a:t>网站渠道</a:t>
                      </a:r>
                      <a:endParaRPr lang="zh-CN" sz="1600" b="1" kern="100" dirty="0">
                        <a:latin typeface="Calibri"/>
                        <a:ea typeface="宋体"/>
                        <a:cs typeface="Times New Roman"/>
                      </a:endParaRPr>
                    </a:p>
                  </a:txBody>
                  <a:tcPr marL="9525" marR="9525" marT="9525" marB="9525" anchor="ctr">
                    <a:lnL w="12700" cap="flat" cmpd="sng" algn="ctr">
                      <a:solidFill>
                        <a:srgbClr val="0085CE"/>
                      </a:solidFill>
                      <a:prstDash val="solid"/>
                      <a:round/>
                      <a:headEnd type="none" w="med" len="med"/>
                      <a:tailEnd type="none" w="med" len="med"/>
                    </a:lnL>
                    <a:lnR w="12700" cap="flat" cmpd="sng" algn="ctr">
                      <a:solidFill>
                        <a:srgbClr val="0085CE"/>
                      </a:solidFill>
                      <a:prstDash val="solid"/>
                      <a:round/>
                      <a:headEnd type="none" w="med" len="med"/>
                      <a:tailEnd type="none" w="med" len="med"/>
                    </a:lnR>
                    <a:lnT w="12700" cap="flat" cmpd="sng" algn="ctr">
                      <a:solidFill>
                        <a:srgbClr val="0085CE"/>
                      </a:solidFill>
                      <a:prstDash val="solid"/>
                      <a:round/>
                      <a:headEnd type="none" w="med" len="med"/>
                      <a:tailEnd type="none" w="med" len="med"/>
                    </a:lnT>
                    <a:lnB w="12700" cap="flat" cmpd="sng" algn="ctr">
                      <a:solidFill>
                        <a:srgbClr val="0085CE"/>
                      </a:solidFill>
                      <a:prstDash val="solid"/>
                      <a:round/>
                      <a:headEnd type="none" w="med" len="med"/>
                      <a:tailEnd type="none" w="med" len="med"/>
                    </a:lnB>
                    <a:solidFill>
                      <a:srgbClr val="0085CE"/>
                    </a:solidFill>
                  </a:tcPr>
                </a:tc>
                <a:tc>
                  <a:txBody>
                    <a:bodyPr/>
                    <a:lstStyle/>
                    <a:p>
                      <a:pPr marL="0" algn="ctr" defTabSz="914400" rtl="0" eaLnBrk="1" latinLnBrk="0" hangingPunct="1">
                        <a:lnSpc>
                          <a:spcPts val="2250"/>
                        </a:lnSpc>
                        <a:spcAft>
                          <a:spcPts val="0"/>
                        </a:spcAft>
                      </a:pPr>
                      <a:r>
                        <a:rPr lang="zh-CN" sz="1600" b="1" kern="100" dirty="0">
                          <a:solidFill>
                            <a:srgbClr val="FFFFFF"/>
                          </a:solidFill>
                          <a:latin typeface="Calibri"/>
                          <a:ea typeface="微软雅黑"/>
                          <a:cs typeface="Times New Roman"/>
                        </a:rPr>
                        <a:t>航空公司直销渠道</a:t>
                      </a:r>
                    </a:p>
                  </a:txBody>
                  <a:tcPr marL="9525" marR="9525" marT="9525" marB="9525" anchor="ctr">
                    <a:lnL w="12700" cap="flat" cmpd="sng" algn="ctr">
                      <a:solidFill>
                        <a:srgbClr val="0085CE"/>
                      </a:solidFill>
                      <a:prstDash val="solid"/>
                      <a:round/>
                      <a:headEnd type="none" w="med" len="med"/>
                      <a:tailEnd type="none" w="med" len="med"/>
                    </a:lnL>
                    <a:lnR w="12700" cap="flat" cmpd="sng" algn="ctr">
                      <a:solidFill>
                        <a:srgbClr val="0085CE"/>
                      </a:solidFill>
                      <a:prstDash val="solid"/>
                      <a:round/>
                      <a:headEnd type="none" w="med" len="med"/>
                      <a:tailEnd type="none" w="med" len="med"/>
                    </a:lnR>
                    <a:lnT w="12700" cap="flat" cmpd="sng" algn="ctr">
                      <a:solidFill>
                        <a:srgbClr val="0085CE"/>
                      </a:solidFill>
                      <a:prstDash val="solid"/>
                      <a:round/>
                      <a:headEnd type="none" w="med" len="med"/>
                      <a:tailEnd type="none" w="med" len="med"/>
                    </a:lnT>
                    <a:lnB w="12700" cap="flat" cmpd="sng" algn="ctr">
                      <a:solidFill>
                        <a:srgbClr val="0085CE"/>
                      </a:solidFill>
                      <a:prstDash val="solid"/>
                      <a:round/>
                      <a:headEnd type="none" w="med" len="med"/>
                      <a:tailEnd type="none" w="med" len="med"/>
                    </a:lnB>
                    <a:solidFill>
                      <a:srgbClr val="0085CE"/>
                    </a:solidFill>
                  </a:tcPr>
                </a:tc>
                <a:tc>
                  <a:txBody>
                    <a:bodyPr/>
                    <a:lstStyle/>
                    <a:p>
                      <a:pPr marL="0" algn="ctr" defTabSz="914400" rtl="0" eaLnBrk="1" latinLnBrk="0" hangingPunct="1">
                        <a:lnSpc>
                          <a:spcPts val="2250"/>
                        </a:lnSpc>
                        <a:spcAft>
                          <a:spcPts val="0"/>
                        </a:spcAft>
                      </a:pPr>
                      <a:r>
                        <a:rPr lang="zh-CN" sz="1600" b="1" kern="100" dirty="0">
                          <a:solidFill>
                            <a:srgbClr val="FFFFFF"/>
                          </a:solidFill>
                          <a:latin typeface="Calibri"/>
                          <a:ea typeface="微软雅黑"/>
                          <a:cs typeface="Times New Roman"/>
                        </a:rPr>
                        <a:t>代理机构分销渠道</a:t>
                      </a:r>
                    </a:p>
                  </a:txBody>
                  <a:tcPr marL="9525" marR="9525" marT="9525" marB="9525" anchor="ctr">
                    <a:lnL w="12700" cap="flat" cmpd="sng" algn="ctr">
                      <a:solidFill>
                        <a:srgbClr val="0085CE"/>
                      </a:solidFill>
                      <a:prstDash val="solid"/>
                      <a:round/>
                      <a:headEnd type="none" w="med" len="med"/>
                      <a:tailEnd type="none" w="med" len="med"/>
                    </a:lnL>
                    <a:lnR w="12700" cap="flat" cmpd="sng" algn="ctr">
                      <a:solidFill>
                        <a:srgbClr val="0085CE"/>
                      </a:solidFill>
                      <a:prstDash val="solid"/>
                      <a:round/>
                      <a:headEnd type="none" w="med" len="med"/>
                      <a:tailEnd type="none" w="med" len="med"/>
                    </a:lnR>
                    <a:lnT w="12700" cap="flat" cmpd="sng" algn="ctr">
                      <a:solidFill>
                        <a:srgbClr val="0085CE"/>
                      </a:solidFill>
                      <a:prstDash val="solid"/>
                      <a:round/>
                      <a:headEnd type="none" w="med" len="med"/>
                      <a:tailEnd type="none" w="med" len="med"/>
                    </a:lnT>
                    <a:lnB w="12700" cap="flat" cmpd="sng" algn="ctr">
                      <a:solidFill>
                        <a:srgbClr val="0085CE"/>
                      </a:solidFill>
                      <a:prstDash val="solid"/>
                      <a:round/>
                      <a:headEnd type="none" w="med" len="med"/>
                      <a:tailEnd type="none" w="med" len="med"/>
                    </a:lnB>
                    <a:solidFill>
                      <a:srgbClr val="0085CE"/>
                    </a:solidFill>
                  </a:tcPr>
                </a:tc>
              </a:tr>
              <a:tr h="535494">
                <a:tc>
                  <a:txBody>
                    <a:bodyPr/>
                    <a:lstStyle/>
                    <a:p>
                      <a:pPr marL="0" algn="ctr" defTabSz="914400" rtl="0" eaLnBrk="1" latinLnBrk="0" hangingPunct="1">
                        <a:lnSpc>
                          <a:spcPts val="1350"/>
                        </a:lnSpc>
                        <a:spcAft>
                          <a:spcPts val="0"/>
                        </a:spcAft>
                      </a:pPr>
                      <a:r>
                        <a:rPr lang="zh-CN" altLang="en-US" sz="1400" b="0" strike="noStrike" kern="100" spc="300" dirty="0" smtClean="0">
                          <a:solidFill>
                            <a:schemeClr val="tx1"/>
                          </a:solidFill>
                          <a:effectLst/>
                          <a:latin typeface="微软雅黑" pitchFamily="34" charset="-122"/>
                          <a:ea typeface="微软雅黑" pitchFamily="34" charset="-122"/>
                          <a:cs typeface="Times New Roman"/>
                        </a:rPr>
                        <a:t>购票方式</a:t>
                      </a:r>
                      <a:endParaRPr lang="zh-CN" altLang="en-US" sz="1400" b="0" strike="noStrike" kern="100" spc="300" dirty="0">
                        <a:solidFill>
                          <a:schemeClr val="tx1"/>
                        </a:solidFill>
                        <a:effectLst/>
                        <a:latin typeface="微软雅黑" pitchFamily="34" charset="-122"/>
                        <a:ea typeface="微软雅黑" pitchFamily="34" charset="-122"/>
                        <a:cs typeface="Times New Roman"/>
                      </a:endParaRPr>
                    </a:p>
                  </a:txBody>
                  <a:tcPr marL="9525" marR="9525" marT="9525" marB="9525" anchor="ctr">
                    <a:lnL w="12700" cap="flat" cmpd="sng" algn="ctr">
                      <a:solidFill>
                        <a:srgbClr val="0085CE"/>
                      </a:solidFill>
                      <a:prstDash val="solid"/>
                      <a:round/>
                      <a:headEnd type="none" w="med" len="med"/>
                      <a:tailEnd type="none" w="med" len="med"/>
                    </a:lnL>
                    <a:lnR w="12700" cap="flat" cmpd="sng" algn="ctr">
                      <a:solidFill>
                        <a:srgbClr val="0085CE"/>
                      </a:solidFill>
                      <a:prstDash val="solid"/>
                      <a:round/>
                      <a:headEnd type="none" w="med" len="med"/>
                      <a:tailEnd type="none" w="med" len="med"/>
                    </a:lnR>
                    <a:lnT w="12700" cap="flat" cmpd="sng" algn="ctr">
                      <a:solidFill>
                        <a:srgbClr val="0085CE"/>
                      </a:solidFill>
                      <a:prstDash val="solid"/>
                      <a:round/>
                      <a:headEnd type="none" w="med" len="med"/>
                      <a:tailEnd type="none" w="med" len="med"/>
                    </a:lnT>
                    <a:lnB w="12700" cap="flat" cmpd="sng" algn="ctr">
                      <a:solidFill>
                        <a:srgbClr val="4383D1"/>
                      </a:solidFill>
                      <a:prstDash val="solid"/>
                      <a:round/>
                      <a:headEnd type="none" w="med" len="med"/>
                      <a:tailEnd type="none" w="med" len="med"/>
                    </a:lnB>
                    <a:solidFill>
                      <a:schemeClr val="bg1"/>
                    </a:solidFill>
                  </a:tcPr>
                </a:tc>
                <a:tc>
                  <a:txBody>
                    <a:bodyPr/>
                    <a:lstStyle/>
                    <a:p>
                      <a:pPr algn="ctr"/>
                      <a:r>
                        <a:rPr lang="zh-CN" altLang="en-US" sz="1400" b="0" strike="noStrike" kern="100" spc="300" dirty="0" smtClean="0">
                          <a:solidFill>
                            <a:schemeClr val="tx1"/>
                          </a:solidFill>
                          <a:effectLst/>
                          <a:latin typeface="微软雅黑" pitchFamily="34" charset="-122"/>
                          <a:ea typeface="微软雅黑" pitchFamily="34" charset="-122"/>
                          <a:cs typeface="Times New Roman"/>
                        </a:rPr>
                        <a:t>自助购票</a:t>
                      </a:r>
                      <a:endParaRPr lang="zh-CN" altLang="en-US" sz="1400" b="0" strike="noStrike" kern="100" spc="300" dirty="0">
                        <a:solidFill>
                          <a:schemeClr val="tx1"/>
                        </a:solidFill>
                        <a:effectLst/>
                        <a:latin typeface="微软雅黑" pitchFamily="34" charset="-122"/>
                        <a:ea typeface="微软雅黑" pitchFamily="34" charset="-122"/>
                        <a:cs typeface="Times New Roman"/>
                      </a:endParaRPr>
                    </a:p>
                  </a:txBody>
                  <a:tcPr marL="137160" marR="137160" marT="137160" marB="137160" anchor="ctr">
                    <a:lnL w="12700" cap="flat" cmpd="sng" algn="ctr">
                      <a:solidFill>
                        <a:srgbClr val="0085CE"/>
                      </a:solidFill>
                      <a:prstDash val="solid"/>
                      <a:round/>
                      <a:headEnd type="none" w="med" len="med"/>
                      <a:tailEnd type="none" w="med" len="med"/>
                    </a:lnL>
                    <a:lnR w="12700" cap="flat" cmpd="sng" algn="ctr">
                      <a:solidFill>
                        <a:srgbClr val="0085CE"/>
                      </a:solidFill>
                      <a:prstDash val="solid"/>
                      <a:round/>
                      <a:headEnd type="none" w="med" len="med"/>
                      <a:tailEnd type="none" w="med" len="med"/>
                    </a:lnR>
                    <a:lnT w="12700" cap="flat" cmpd="sng" algn="ctr">
                      <a:solidFill>
                        <a:srgbClr val="0085CE"/>
                      </a:solidFill>
                      <a:prstDash val="solid"/>
                      <a:round/>
                      <a:headEnd type="none" w="med" len="med"/>
                      <a:tailEnd type="none" w="med" len="med"/>
                    </a:lnT>
                    <a:lnB w="12700" cap="flat" cmpd="sng" algn="ctr">
                      <a:solidFill>
                        <a:srgbClr val="4383D1"/>
                      </a:solidFill>
                      <a:prstDash val="solid"/>
                      <a:round/>
                      <a:headEnd type="none" w="med" len="med"/>
                      <a:tailEnd type="none" w="med" len="med"/>
                    </a:lnB>
                    <a:solidFill>
                      <a:schemeClr val="bg1"/>
                    </a:solidFill>
                  </a:tcPr>
                </a:tc>
                <a:tc gridSpan="2">
                  <a:txBody>
                    <a:bodyPr/>
                    <a:lstStyle/>
                    <a:p>
                      <a:pPr algn="ctr"/>
                      <a:r>
                        <a:rPr lang="zh-CN" altLang="en-US" sz="1400" b="0" strike="noStrike" kern="100" spc="300" dirty="0" smtClean="0">
                          <a:solidFill>
                            <a:schemeClr val="tx1"/>
                          </a:solidFill>
                          <a:effectLst/>
                          <a:latin typeface="微软雅黑" pitchFamily="34" charset="-122"/>
                          <a:ea typeface="微软雅黑" pitchFamily="34" charset="-122"/>
                          <a:cs typeface="Times New Roman"/>
                        </a:rPr>
                        <a:t>委托购票</a:t>
                      </a:r>
                      <a:endParaRPr lang="zh-CN" altLang="en-US" sz="1400" b="0" strike="noStrike" kern="100" spc="300" dirty="0">
                        <a:solidFill>
                          <a:schemeClr val="tx1"/>
                        </a:solidFill>
                        <a:effectLst/>
                        <a:latin typeface="微软雅黑" pitchFamily="34" charset="-122"/>
                        <a:ea typeface="微软雅黑" pitchFamily="34" charset="-122"/>
                        <a:cs typeface="Times New Roman"/>
                      </a:endParaRPr>
                    </a:p>
                  </a:txBody>
                  <a:tcPr marL="137160" marR="137160" marT="137160" marB="137160" anchor="ctr">
                    <a:lnL w="12700" cap="flat" cmpd="sng" algn="ctr">
                      <a:solidFill>
                        <a:srgbClr val="0085CE"/>
                      </a:solidFill>
                      <a:prstDash val="solid"/>
                      <a:round/>
                      <a:headEnd type="none" w="med" len="med"/>
                      <a:tailEnd type="none" w="med" len="med"/>
                    </a:lnL>
                    <a:lnR w="12700" cap="flat" cmpd="sng" algn="ctr">
                      <a:solidFill>
                        <a:srgbClr val="0085CE"/>
                      </a:solidFill>
                      <a:prstDash val="solid"/>
                      <a:round/>
                      <a:headEnd type="none" w="med" len="med"/>
                      <a:tailEnd type="none" w="med" len="med"/>
                    </a:lnR>
                    <a:lnT w="12700" cap="flat" cmpd="sng" algn="ctr">
                      <a:solidFill>
                        <a:srgbClr val="0085CE"/>
                      </a:solidFill>
                      <a:prstDash val="solid"/>
                      <a:round/>
                      <a:headEnd type="none" w="med" len="med"/>
                      <a:tailEnd type="none" w="med" len="med"/>
                    </a:lnT>
                    <a:lnB w="12700" cap="flat" cmpd="sng" algn="ctr">
                      <a:solidFill>
                        <a:srgbClr val="4383D1"/>
                      </a:solidFill>
                      <a:prstDash val="solid"/>
                      <a:round/>
                      <a:headEnd type="none" w="med" len="med"/>
                      <a:tailEnd type="none" w="med" len="med"/>
                    </a:lnB>
                    <a:solidFill>
                      <a:schemeClr val="bg1"/>
                    </a:solidFill>
                  </a:tcPr>
                </a:tc>
                <a:tc hMerge="1">
                  <a:txBody>
                    <a:bodyPr/>
                    <a:lstStyle/>
                    <a:p>
                      <a:endParaRPr lang="zh-CN" altLang="en-US" dirty="0"/>
                    </a:p>
                  </a:txBody>
                  <a:tcPr marL="137160" marR="137160" marT="137160" marB="137160" anchor="ctr">
                    <a:lnL w="12700" cap="flat" cmpd="sng" algn="ctr">
                      <a:solidFill>
                        <a:srgbClr val="0085CE"/>
                      </a:solidFill>
                      <a:prstDash val="solid"/>
                      <a:round/>
                      <a:headEnd type="none" w="med" len="med"/>
                      <a:tailEnd type="none" w="med" len="med"/>
                    </a:lnL>
                    <a:lnR w="12700" cap="flat" cmpd="sng" algn="ctr">
                      <a:solidFill>
                        <a:srgbClr val="0085CE"/>
                      </a:solidFill>
                      <a:prstDash val="solid"/>
                      <a:round/>
                      <a:headEnd type="none" w="med" len="med"/>
                      <a:tailEnd type="none" w="med" len="med"/>
                    </a:lnR>
                    <a:lnT w="12700" cap="flat" cmpd="sng" algn="ctr">
                      <a:solidFill>
                        <a:srgbClr val="0085C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80159">
                <a:tc>
                  <a:txBody>
                    <a:bodyPr/>
                    <a:lstStyle/>
                    <a:p>
                      <a:pPr marL="0" algn="ctr" defTabSz="914400" rtl="0" eaLnBrk="1" latinLnBrk="0" hangingPunct="1">
                        <a:lnSpc>
                          <a:spcPts val="1350"/>
                        </a:lnSpc>
                        <a:spcAft>
                          <a:spcPts val="0"/>
                        </a:spcAft>
                      </a:pPr>
                      <a:r>
                        <a:rPr lang="zh-CN" altLang="en-US" sz="1400" b="0" strike="noStrike" kern="100" spc="300" dirty="0">
                          <a:solidFill>
                            <a:schemeClr val="tx1"/>
                          </a:solidFill>
                          <a:effectLst/>
                          <a:latin typeface="微软雅黑" pitchFamily="34" charset="-122"/>
                          <a:ea typeface="微软雅黑" pitchFamily="34" charset="-122"/>
                          <a:cs typeface="Times New Roman"/>
                        </a:rPr>
                        <a:t>购票说明</a:t>
                      </a:r>
                    </a:p>
                  </a:txBody>
                  <a:tcPr marL="9525" marR="9525" marT="9525" marB="9525" anchor="ctr">
                    <a:lnL w="12700" cap="flat" cmpd="sng" algn="ctr">
                      <a:solidFill>
                        <a:srgbClr val="0085CE"/>
                      </a:solidFill>
                      <a:prstDash val="solid"/>
                      <a:round/>
                      <a:headEnd type="none" w="med" len="med"/>
                      <a:tailEnd type="none" w="med" len="med"/>
                    </a:lnL>
                    <a:lnR w="12700" cap="flat" cmpd="sng" algn="ctr">
                      <a:solidFill>
                        <a:srgbClr val="0085CE"/>
                      </a:solidFill>
                      <a:prstDash val="solid"/>
                      <a:round/>
                      <a:headEnd type="none" w="med" len="med"/>
                      <a:tailEnd type="none" w="med" len="med"/>
                    </a:lnR>
                    <a:lnT w="12700" cap="flat" cmpd="sng" algn="ctr">
                      <a:solidFill>
                        <a:srgbClr val="4383D1"/>
                      </a:solidFill>
                      <a:prstDash val="solid"/>
                      <a:round/>
                      <a:headEnd type="none" w="med" len="med"/>
                      <a:tailEnd type="none" w="med" len="med"/>
                    </a:lnT>
                    <a:lnB w="12700" cap="flat" cmpd="sng" algn="ctr">
                      <a:solidFill>
                        <a:srgbClr val="0085CE"/>
                      </a:solidFill>
                      <a:prstDash val="solid"/>
                      <a:round/>
                      <a:headEnd type="none" w="med" len="med"/>
                      <a:tailEnd type="none" w="med" len="med"/>
                    </a:lnB>
                    <a:solidFill>
                      <a:schemeClr val="bg1"/>
                    </a:solidFill>
                  </a:tcPr>
                </a:tc>
                <a:tc>
                  <a:txBody>
                    <a:bodyPr/>
                    <a:lstStyle/>
                    <a:p>
                      <a:pPr marL="0" algn="just">
                        <a:lnSpc>
                          <a:spcPts val="1350"/>
                        </a:lnSpc>
                        <a:spcAft>
                          <a:spcPts val="0"/>
                        </a:spcAft>
                      </a:pPr>
                      <a:r>
                        <a:rPr lang="zh-CN" sz="1400" b="0" strike="noStrike" kern="100" spc="300" dirty="0">
                          <a:effectLst/>
                          <a:latin typeface="微软雅黑" pitchFamily="34" charset="-122"/>
                          <a:ea typeface="微软雅黑" pitchFamily="34" charset="-122"/>
                          <a:cs typeface="Times New Roman"/>
                        </a:rPr>
                        <a:t>购票人自行在网站自助购票。购票前，需按照提示注册网站购票用户。仅限于持有公务卡的购票人购买。</a:t>
                      </a:r>
                    </a:p>
                  </a:txBody>
                  <a:tcPr marL="137160" marR="137160" marT="137160" marB="137160" anchor="ctr">
                    <a:lnL w="12700" cap="flat" cmpd="sng" algn="ctr">
                      <a:solidFill>
                        <a:srgbClr val="0085CE"/>
                      </a:solidFill>
                      <a:prstDash val="solid"/>
                      <a:round/>
                      <a:headEnd type="none" w="med" len="med"/>
                      <a:tailEnd type="none" w="med" len="med"/>
                    </a:lnL>
                    <a:lnR w="12700" cap="flat" cmpd="sng" algn="ctr">
                      <a:solidFill>
                        <a:srgbClr val="0085CE"/>
                      </a:solidFill>
                      <a:prstDash val="solid"/>
                      <a:round/>
                      <a:headEnd type="none" w="med" len="med"/>
                      <a:tailEnd type="none" w="med" len="med"/>
                    </a:lnR>
                    <a:lnT w="12700" cap="flat" cmpd="sng" algn="ctr">
                      <a:solidFill>
                        <a:srgbClr val="4383D1"/>
                      </a:solidFill>
                      <a:prstDash val="solid"/>
                      <a:round/>
                      <a:headEnd type="none" w="med" len="med"/>
                      <a:tailEnd type="none" w="med" len="med"/>
                    </a:lnT>
                    <a:lnB w="12700" cap="flat" cmpd="sng" algn="ctr">
                      <a:solidFill>
                        <a:srgbClr val="0085CE"/>
                      </a:solidFill>
                      <a:prstDash val="solid"/>
                      <a:round/>
                      <a:headEnd type="none" w="med" len="med"/>
                      <a:tailEnd type="none" w="med" len="med"/>
                    </a:lnB>
                    <a:solidFill>
                      <a:schemeClr val="bg1"/>
                    </a:solidFill>
                  </a:tcPr>
                </a:tc>
                <a:tc>
                  <a:txBody>
                    <a:bodyPr/>
                    <a:lstStyle/>
                    <a:p>
                      <a:pPr marL="0" algn="just" defTabSz="914400" rtl="0" eaLnBrk="1" latinLnBrk="0" hangingPunct="1">
                        <a:lnSpc>
                          <a:spcPts val="1350"/>
                        </a:lnSpc>
                        <a:spcAft>
                          <a:spcPts val="0"/>
                        </a:spcAft>
                      </a:pPr>
                      <a:r>
                        <a:rPr lang="zh-CN" sz="1400" b="0" strike="noStrike" kern="100" spc="300" dirty="0">
                          <a:solidFill>
                            <a:schemeClr val="tx1"/>
                          </a:solidFill>
                          <a:effectLst/>
                          <a:latin typeface="微软雅黑" pitchFamily="34" charset="-122"/>
                          <a:ea typeface="微软雅黑" pitchFamily="34" charset="-122"/>
                          <a:cs typeface="Times New Roman"/>
                        </a:rPr>
                        <a:t>在政府采购机票管理网站首页点击“服务商查询”，选择并联系任意一家航空公司直销机构委托购票。</a:t>
                      </a:r>
                    </a:p>
                  </a:txBody>
                  <a:tcPr marL="137160" marR="137160" marT="137160" marB="137160" anchor="ctr">
                    <a:lnL w="12700" cap="flat" cmpd="sng" algn="ctr">
                      <a:solidFill>
                        <a:srgbClr val="0085CE"/>
                      </a:solidFill>
                      <a:prstDash val="solid"/>
                      <a:round/>
                      <a:headEnd type="none" w="med" len="med"/>
                      <a:tailEnd type="none" w="med" len="med"/>
                    </a:lnL>
                    <a:lnR w="12700" cap="flat" cmpd="sng" algn="ctr">
                      <a:solidFill>
                        <a:srgbClr val="0085CE"/>
                      </a:solidFill>
                      <a:prstDash val="solid"/>
                      <a:round/>
                      <a:headEnd type="none" w="med" len="med"/>
                      <a:tailEnd type="none" w="med" len="med"/>
                    </a:lnR>
                    <a:lnT w="12700" cap="flat" cmpd="sng" algn="ctr">
                      <a:solidFill>
                        <a:srgbClr val="4383D1"/>
                      </a:solidFill>
                      <a:prstDash val="solid"/>
                      <a:round/>
                      <a:headEnd type="none" w="med" len="med"/>
                      <a:tailEnd type="none" w="med" len="med"/>
                    </a:lnT>
                    <a:lnB w="12700" cap="flat" cmpd="sng" algn="ctr">
                      <a:solidFill>
                        <a:srgbClr val="0085CE"/>
                      </a:solidFill>
                      <a:prstDash val="solid"/>
                      <a:round/>
                      <a:headEnd type="none" w="med" len="med"/>
                      <a:tailEnd type="none" w="med" len="med"/>
                    </a:lnB>
                    <a:solidFill>
                      <a:schemeClr val="bg1"/>
                    </a:solidFill>
                  </a:tcPr>
                </a:tc>
                <a:tc>
                  <a:txBody>
                    <a:bodyPr/>
                    <a:lstStyle/>
                    <a:p>
                      <a:pPr marL="0" algn="just" defTabSz="914400" rtl="0" eaLnBrk="1" latinLnBrk="0" hangingPunct="1">
                        <a:lnSpc>
                          <a:spcPts val="1350"/>
                        </a:lnSpc>
                        <a:spcAft>
                          <a:spcPts val="0"/>
                        </a:spcAft>
                      </a:pPr>
                      <a:r>
                        <a:rPr lang="zh-CN" sz="1400" b="0" strike="noStrike" kern="100" spc="300" dirty="0">
                          <a:solidFill>
                            <a:schemeClr val="tx1"/>
                          </a:solidFill>
                          <a:effectLst/>
                          <a:latin typeface="微软雅黑" pitchFamily="34" charset="-122"/>
                          <a:ea typeface="微软雅黑" pitchFamily="34" charset="-122"/>
                          <a:cs typeface="Times New Roman"/>
                        </a:rPr>
                        <a:t>在政府采购机票管理网站首页点击“服务商查询”，选择并联系任意一家机票代理机构委托购票。</a:t>
                      </a:r>
                    </a:p>
                  </a:txBody>
                  <a:tcPr marL="137160" marR="137160" marT="137160" marB="137160" anchor="ctr">
                    <a:lnL w="12700" cap="flat" cmpd="sng" algn="ctr">
                      <a:solidFill>
                        <a:srgbClr val="0085CE"/>
                      </a:solidFill>
                      <a:prstDash val="solid"/>
                      <a:round/>
                      <a:headEnd type="none" w="med" len="med"/>
                      <a:tailEnd type="none" w="med" len="med"/>
                    </a:lnL>
                    <a:lnR w="12700" cap="flat" cmpd="sng" algn="ctr">
                      <a:solidFill>
                        <a:srgbClr val="0085CE"/>
                      </a:solidFill>
                      <a:prstDash val="solid"/>
                      <a:round/>
                      <a:headEnd type="none" w="med" len="med"/>
                      <a:tailEnd type="none" w="med" len="med"/>
                    </a:lnR>
                    <a:lnT w="12700" cap="flat" cmpd="sng" algn="ctr">
                      <a:solidFill>
                        <a:srgbClr val="4383D1"/>
                      </a:solidFill>
                      <a:prstDash val="solid"/>
                      <a:round/>
                      <a:headEnd type="none" w="med" len="med"/>
                      <a:tailEnd type="none" w="med" len="med"/>
                    </a:lnT>
                    <a:lnB w="12700" cap="flat" cmpd="sng" algn="ctr">
                      <a:solidFill>
                        <a:srgbClr val="0085CE"/>
                      </a:solidFill>
                      <a:prstDash val="solid"/>
                      <a:round/>
                      <a:headEnd type="none" w="med" len="med"/>
                      <a:tailEnd type="none" w="med" len="med"/>
                    </a:lnB>
                    <a:solidFill>
                      <a:schemeClr val="bg1"/>
                    </a:solidFill>
                  </a:tcPr>
                </a:tc>
              </a:tr>
              <a:tr h="633159">
                <a:tc>
                  <a:txBody>
                    <a:bodyPr/>
                    <a:lstStyle/>
                    <a:p>
                      <a:pPr marL="0" algn="ctr" defTabSz="914400" rtl="0" eaLnBrk="1" latinLnBrk="0" hangingPunct="1">
                        <a:lnSpc>
                          <a:spcPts val="1350"/>
                        </a:lnSpc>
                        <a:spcAft>
                          <a:spcPts val="0"/>
                        </a:spcAft>
                      </a:pPr>
                      <a:r>
                        <a:rPr lang="zh-CN" altLang="en-US" sz="1400" b="0" strike="noStrike" kern="100" spc="300" dirty="0">
                          <a:solidFill>
                            <a:schemeClr val="tx1"/>
                          </a:solidFill>
                          <a:effectLst/>
                          <a:latin typeface="微软雅黑" pitchFamily="34" charset="-122"/>
                          <a:ea typeface="微软雅黑" pitchFamily="34" charset="-122"/>
                          <a:cs typeface="Times New Roman"/>
                        </a:rPr>
                        <a:t>验证方式</a:t>
                      </a:r>
                    </a:p>
                  </a:txBody>
                  <a:tcPr marL="9525" marR="9525" marT="9525" marB="9525" anchor="ctr">
                    <a:lnL w="12700" cap="flat" cmpd="sng" algn="ctr">
                      <a:solidFill>
                        <a:srgbClr val="0085CE"/>
                      </a:solidFill>
                      <a:prstDash val="solid"/>
                      <a:round/>
                      <a:headEnd type="none" w="med" len="med"/>
                      <a:tailEnd type="none" w="med" len="med"/>
                    </a:lnL>
                    <a:lnR w="12700" cap="flat" cmpd="sng" algn="ctr">
                      <a:solidFill>
                        <a:srgbClr val="0085CE"/>
                      </a:solidFill>
                      <a:prstDash val="solid"/>
                      <a:round/>
                      <a:headEnd type="none" w="med" len="med"/>
                      <a:tailEnd type="none" w="med" len="med"/>
                    </a:lnR>
                    <a:lnT w="12700" cap="flat" cmpd="sng" algn="ctr">
                      <a:solidFill>
                        <a:srgbClr val="0085CE"/>
                      </a:solidFill>
                      <a:prstDash val="solid"/>
                      <a:round/>
                      <a:headEnd type="none" w="med" len="med"/>
                      <a:tailEnd type="none" w="med" len="med"/>
                    </a:lnT>
                    <a:lnB w="12700" cap="flat" cmpd="sng" algn="ctr">
                      <a:solidFill>
                        <a:srgbClr val="0085CE"/>
                      </a:solidFill>
                      <a:prstDash val="solid"/>
                      <a:round/>
                      <a:headEnd type="none" w="med" len="med"/>
                      <a:tailEnd type="none" w="med" len="med"/>
                    </a:lnB>
                    <a:solidFill>
                      <a:schemeClr val="bg1"/>
                    </a:solidFill>
                  </a:tcPr>
                </a:tc>
                <a:tc>
                  <a:txBody>
                    <a:bodyPr/>
                    <a:lstStyle/>
                    <a:p>
                      <a:pPr algn="ctr">
                        <a:lnSpc>
                          <a:spcPts val="1350"/>
                        </a:lnSpc>
                        <a:spcAft>
                          <a:spcPts val="0"/>
                        </a:spcAft>
                      </a:pPr>
                      <a:r>
                        <a:rPr lang="zh-CN" sz="1400" b="0" strike="noStrike" kern="100" spc="300" dirty="0">
                          <a:solidFill>
                            <a:schemeClr val="tx1"/>
                          </a:solidFill>
                          <a:effectLst/>
                          <a:latin typeface="微软雅黑" pitchFamily="34" charset="-122"/>
                          <a:ea typeface="微软雅黑" pitchFamily="34" charset="-122"/>
                          <a:cs typeface="Times New Roman"/>
                        </a:rPr>
                        <a:t>公务卡验证</a:t>
                      </a:r>
                    </a:p>
                  </a:txBody>
                  <a:tcPr marL="9525" marR="9525" marT="9525" marB="9525" anchor="ctr">
                    <a:lnL w="12700" cap="flat" cmpd="sng" algn="ctr">
                      <a:solidFill>
                        <a:srgbClr val="0085CE"/>
                      </a:solidFill>
                      <a:prstDash val="solid"/>
                      <a:round/>
                      <a:headEnd type="none" w="med" len="med"/>
                      <a:tailEnd type="none" w="med" len="med"/>
                    </a:lnL>
                    <a:lnR w="12700" cap="flat" cmpd="sng" algn="ctr">
                      <a:solidFill>
                        <a:srgbClr val="0085CE"/>
                      </a:solidFill>
                      <a:prstDash val="solid"/>
                      <a:round/>
                      <a:headEnd type="none" w="med" len="med"/>
                      <a:tailEnd type="none" w="med" len="med"/>
                    </a:lnR>
                    <a:lnT w="12700" cap="flat" cmpd="sng" algn="ctr">
                      <a:solidFill>
                        <a:srgbClr val="0085CE"/>
                      </a:solidFill>
                      <a:prstDash val="solid"/>
                      <a:round/>
                      <a:headEnd type="none" w="med" len="med"/>
                      <a:tailEnd type="none" w="med" len="med"/>
                    </a:lnT>
                    <a:lnB w="12700" cap="flat" cmpd="sng" algn="ctr">
                      <a:solidFill>
                        <a:srgbClr val="0085CE"/>
                      </a:solidFill>
                      <a:prstDash val="solid"/>
                      <a:round/>
                      <a:headEnd type="none" w="med" len="med"/>
                      <a:tailEnd type="none" w="med" len="med"/>
                    </a:lnB>
                    <a:solidFill>
                      <a:schemeClr val="bg1"/>
                    </a:solidFill>
                  </a:tcPr>
                </a:tc>
                <a:tc gridSpan="2">
                  <a:txBody>
                    <a:bodyPr/>
                    <a:lstStyle/>
                    <a:p>
                      <a:pPr algn="ctr">
                        <a:lnSpc>
                          <a:spcPts val="1350"/>
                        </a:lnSpc>
                        <a:spcAft>
                          <a:spcPts val="0"/>
                        </a:spcAft>
                      </a:pPr>
                      <a:r>
                        <a:rPr lang="zh-CN" sz="1400" b="0" strike="noStrike" kern="100" spc="300" dirty="0">
                          <a:solidFill>
                            <a:schemeClr val="tx1"/>
                          </a:solidFill>
                          <a:effectLst/>
                          <a:latin typeface="微软雅黑" pitchFamily="34" charset="-122"/>
                          <a:ea typeface="微软雅黑" pitchFamily="34" charset="-122"/>
                          <a:cs typeface="Times New Roman"/>
                        </a:rPr>
                        <a:t>公务卡验证或预算单位验证</a:t>
                      </a:r>
                    </a:p>
                  </a:txBody>
                  <a:tcPr marL="9525" marR="9525" marT="9525" marB="9525" anchor="ctr">
                    <a:lnL w="12700" cap="flat" cmpd="sng" algn="ctr">
                      <a:solidFill>
                        <a:srgbClr val="0085CE"/>
                      </a:solidFill>
                      <a:prstDash val="solid"/>
                      <a:round/>
                      <a:headEnd type="none" w="med" len="med"/>
                      <a:tailEnd type="none" w="med" len="med"/>
                    </a:lnL>
                    <a:lnR w="12700" cap="flat" cmpd="sng" algn="ctr">
                      <a:solidFill>
                        <a:srgbClr val="0085CE"/>
                      </a:solidFill>
                      <a:prstDash val="solid"/>
                      <a:round/>
                      <a:headEnd type="none" w="med" len="med"/>
                      <a:tailEnd type="none" w="med" len="med"/>
                    </a:lnR>
                    <a:lnT w="12700" cap="flat" cmpd="sng" algn="ctr">
                      <a:solidFill>
                        <a:srgbClr val="0085CE"/>
                      </a:solidFill>
                      <a:prstDash val="solid"/>
                      <a:round/>
                      <a:headEnd type="none" w="med" len="med"/>
                      <a:tailEnd type="none" w="med" len="med"/>
                    </a:lnT>
                    <a:lnB w="12700" cap="flat" cmpd="sng" algn="ctr">
                      <a:solidFill>
                        <a:srgbClr val="0085CE"/>
                      </a:solidFill>
                      <a:prstDash val="solid"/>
                      <a:round/>
                      <a:headEnd type="none" w="med" len="med"/>
                      <a:tailEnd type="none" w="med" len="med"/>
                    </a:lnB>
                    <a:solidFill>
                      <a:schemeClr val="bg1"/>
                    </a:solidFill>
                  </a:tcPr>
                </a:tc>
                <a:tc hMerge="1">
                  <a:txBody>
                    <a:bodyPr/>
                    <a:lstStyle/>
                    <a:p>
                      <a:endParaRPr lang="zh-CN" altLang="en-US"/>
                    </a:p>
                  </a:txBody>
                  <a:tcPr/>
                </a:tc>
              </a:tr>
              <a:tr h="633159">
                <a:tc>
                  <a:txBody>
                    <a:bodyPr/>
                    <a:lstStyle/>
                    <a:p>
                      <a:pPr marL="0" algn="ctr" defTabSz="914400" rtl="0" eaLnBrk="1" latinLnBrk="0" hangingPunct="1">
                        <a:lnSpc>
                          <a:spcPts val="1350"/>
                        </a:lnSpc>
                        <a:spcAft>
                          <a:spcPts val="0"/>
                        </a:spcAft>
                      </a:pPr>
                      <a:r>
                        <a:rPr lang="zh-CN" altLang="en-US" sz="1400" b="0" strike="noStrike" kern="100" spc="300" dirty="0">
                          <a:solidFill>
                            <a:schemeClr val="tx1"/>
                          </a:solidFill>
                          <a:effectLst/>
                          <a:latin typeface="微软雅黑" pitchFamily="34" charset="-122"/>
                          <a:ea typeface="微软雅黑" pitchFamily="34" charset="-122"/>
                          <a:cs typeface="Times New Roman"/>
                        </a:rPr>
                        <a:t>支付方式</a:t>
                      </a:r>
                    </a:p>
                  </a:txBody>
                  <a:tcPr marL="9525" marR="9525" marT="9525" marB="9525" anchor="ctr">
                    <a:lnL w="12700" cap="flat" cmpd="sng" algn="ctr">
                      <a:solidFill>
                        <a:srgbClr val="0085CE"/>
                      </a:solidFill>
                      <a:prstDash val="solid"/>
                      <a:round/>
                      <a:headEnd type="none" w="med" len="med"/>
                      <a:tailEnd type="none" w="med" len="med"/>
                    </a:lnL>
                    <a:lnR w="12700" cap="flat" cmpd="sng" algn="ctr">
                      <a:solidFill>
                        <a:srgbClr val="0085CE"/>
                      </a:solidFill>
                      <a:prstDash val="solid"/>
                      <a:round/>
                      <a:headEnd type="none" w="med" len="med"/>
                      <a:tailEnd type="none" w="med" len="med"/>
                    </a:lnR>
                    <a:lnT w="12700" cap="flat" cmpd="sng" algn="ctr">
                      <a:solidFill>
                        <a:srgbClr val="0085CE"/>
                      </a:solidFill>
                      <a:prstDash val="solid"/>
                      <a:round/>
                      <a:headEnd type="none" w="med" len="med"/>
                      <a:tailEnd type="none" w="med" len="med"/>
                    </a:lnT>
                    <a:lnB w="12700" cap="flat" cmpd="sng" algn="ctr">
                      <a:solidFill>
                        <a:srgbClr val="0085CE"/>
                      </a:solidFill>
                      <a:prstDash val="solid"/>
                      <a:round/>
                      <a:headEnd type="none" w="med" len="med"/>
                      <a:tailEnd type="none" w="med" len="med"/>
                    </a:lnB>
                    <a:solidFill>
                      <a:schemeClr val="bg1"/>
                    </a:solidFill>
                  </a:tcPr>
                </a:tc>
                <a:tc>
                  <a:txBody>
                    <a:bodyPr/>
                    <a:lstStyle/>
                    <a:p>
                      <a:pPr algn="ctr">
                        <a:lnSpc>
                          <a:spcPts val="1350"/>
                        </a:lnSpc>
                        <a:spcAft>
                          <a:spcPts val="0"/>
                        </a:spcAft>
                      </a:pPr>
                      <a:r>
                        <a:rPr lang="zh-CN" sz="1400" b="0" strike="noStrike" kern="100" spc="300" dirty="0">
                          <a:solidFill>
                            <a:schemeClr val="tx1"/>
                          </a:solidFill>
                          <a:effectLst/>
                          <a:latin typeface="微软雅黑" pitchFamily="34" charset="-122"/>
                          <a:ea typeface="微软雅黑" pitchFamily="34" charset="-122"/>
                          <a:cs typeface="Times New Roman"/>
                        </a:rPr>
                        <a:t>公务卡结算</a:t>
                      </a:r>
                    </a:p>
                  </a:txBody>
                  <a:tcPr marL="9525" marR="9525" marT="9525" marB="9525" anchor="ctr">
                    <a:lnL w="12700" cap="flat" cmpd="sng" algn="ctr">
                      <a:solidFill>
                        <a:srgbClr val="0085CE"/>
                      </a:solidFill>
                      <a:prstDash val="solid"/>
                      <a:round/>
                      <a:headEnd type="none" w="med" len="med"/>
                      <a:tailEnd type="none" w="med" len="med"/>
                    </a:lnL>
                    <a:lnR w="12700" cap="flat" cmpd="sng" algn="ctr">
                      <a:solidFill>
                        <a:srgbClr val="0085CE"/>
                      </a:solidFill>
                      <a:prstDash val="solid"/>
                      <a:round/>
                      <a:headEnd type="none" w="med" len="med"/>
                      <a:tailEnd type="none" w="med" len="med"/>
                    </a:lnR>
                    <a:lnT w="12700" cap="flat" cmpd="sng" algn="ctr">
                      <a:solidFill>
                        <a:srgbClr val="0085CE"/>
                      </a:solidFill>
                      <a:prstDash val="solid"/>
                      <a:round/>
                      <a:headEnd type="none" w="med" len="med"/>
                      <a:tailEnd type="none" w="med" len="med"/>
                    </a:lnT>
                    <a:lnB w="12700" cap="flat" cmpd="sng" algn="ctr">
                      <a:solidFill>
                        <a:srgbClr val="0085CE"/>
                      </a:solidFill>
                      <a:prstDash val="solid"/>
                      <a:round/>
                      <a:headEnd type="none" w="med" len="med"/>
                      <a:tailEnd type="none" w="med" len="med"/>
                    </a:lnB>
                    <a:solidFill>
                      <a:schemeClr val="bg1"/>
                    </a:solidFill>
                  </a:tcPr>
                </a:tc>
                <a:tc gridSpan="2">
                  <a:txBody>
                    <a:bodyPr/>
                    <a:lstStyle/>
                    <a:p>
                      <a:pPr algn="ctr">
                        <a:lnSpc>
                          <a:spcPts val="1350"/>
                        </a:lnSpc>
                        <a:spcAft>
                          <a:spcPts val="0"/>
                        </a:spcAft>
                      </a:pPr>
                      <a:r>
                        <a:rPr lang="zh-CN" sz="1400" b="0" strike="noStrike" kern="100" spc="300" dirty="0">
                          <a:solidFill>
                            <a:schemeClr val="tx1"/>
                          </a:solidFill>
                          <a:effectLst/>
                          <a:latin typeface="微软雅黑" pitchFamily="34" charset="-122"/>
                          <a:ea typeface="微软雅黑" pitchFamily="34" charset="-122"/>
                          <a:cs typeface="Times New Roman"/>
                        </a:rPr>
                        <a:t>根据身份验证方式，可使用公务</a:t>
                      </a:r>
                      <a:r>
                        <a:rPr lang="zh-CN" sz="1400" b="0" strike="noStrike" kern="100" spc="300" dirty="0" smtClean="0">
                          <a:solidFill>
                            <a:schemeClr val="tx1"/>
                          </a:solidFill>
                          <a:effectLst/>
                          <a:latin typeface="微软雅黑" pitchFamily="34" charset="-122"/>
                          <a:ea typeface="微软雅黑" pitchFamily="34" charset="-122"/>
                          <a:cs typeface="Times New Roman"/>
                        </a:rPr>
                        <a:t>卡</a:t>
                      </a:r>
                      <a:r>
                        <a:rPr lang="zh-CN" altLang="en-US" sz="1400" b="0" strike="noStrike" kern="100" spc="300" dirty="0" smtClean="0">
                          <a:solidFill>
                            <a:schemeClr val="tx1"/>
                          </a:solidFill>
                          <a:effectLst/>
                          <a:latin typeface="微软雅黑" pitchFamily="34" charset="-122"/>
                          <a:ea typeface="微软雅黑" pitchFamily="34" charset="-122"/>
                          <a:cs typeface="Times New Roman"/>
                        </a:rPr>
                        <a:t>或</a:t>
                      </a:r>
                      <a:r>
                        <a:rPr lang="zh-CN" sz="1400" b="0" strike="noStrike" kern="100" spc="300" dirty="0" smtClean="0">
                          <a:solidFill>
                            <a:schemeClr val="tx1"/>
                          </a:solidFill>
                          <a:effectLst/>
                          <a:latin typeface="微软雅黑" pitchFamily="34" charset="-122"/>
                          <a:ea typeface="微软雅黑" pitchFamily="34" charset="-122"/>
                          <a:cs typeface="Times New Roman"/>
                        </a:rPr>
                        <a:t>银行转账结算</a:t>
                      </a:r>
                      <a:endParaRPr lang="zh-CN" sz="1400" b="0" strike="noStrike" kern="100" spc="300" dirty="0">
                        <a:solidFill>
                          <a:schemeClr val="tx1"/>
                        </a:solidFill>
                        <a:effectLst/>
                        <a:latin typeface="微软雅黑" pitchFamily="34" charset="-122"/>
                        <a:ea typeface="微软雅黑" pitchFamily="34" charset="-122"/>
                        <a:cs typeface="Times New Roman"/>
                      </a:endParaRPr>
                    </a:p>
                  </a:txBody>
                  <a:tcPr marL="9525" marR="9525" marT="9525" marB="9525" anchor="ctr">
                    <a:lnL w="12700" cap="flat" cmpd="sng" algn="ctr">
                      <a:solidFill>
                        <a:srgbClr val="0085CE"/>
                      </a:solidFill>
                      <a:prstDash val="solid"/>
                      <a:round/>
                      <a:headEnd type="none" w="med" len="med"/>
                      <a:tailEnd type="none" w="med" len="med"/>
                    </a:lnL>
                    <a:lnR w="12700" cap="flat" cmpd="sng" algn="ctr">
                      <a:solidFill>
                        <a:srgbClr val="0085CE"/>
                      </a:solidFill>
                      <a:prstDash val="solid"/>
                      <a:round/>
                      <a:headEnd type="none" w="med" len="med"/>
                      <a:tailEnd type="none" w="med" len="med"/>
                    </a:lnR>
                    <a:lnT w="12700" cap="flat" cmpd="sng" algn="ctr">
                      <a:solidFill>
                        <a:srgbClr val="0085CE"/>
                      </a:solidFill>
                      <a:prstDash val="solid"/>
                      <a:round/>
                      <a:headEnd type="none" w="med" len="med"/>
                      <a:tailEnd type="none" w="med" len="med"/>
                    </a:lnT>
                    <a:lnB w="12700" cap="flat" cmpd="sng" algn="ctr">
                      <a:solidFill>
                        <a:srgbClr val="0085CE"/>
                      </a:solidFill>
                      <a:prstDash val="solid"/>
                      <a:round/>
                      <a:headEnd type="none" w="med" len="med"/>
                      <a:tailEnd type="none" w="med" len="med"/>
                    </a:lnB>
                    <a:solidFill>
                      <a:schemeClr val="bg1"/>
                    </a:solidFill>
                  </a:tcPr>
                </a:tc>
                <a:tc hMerge="1">
                  <a:txBody>
                    <a:bodyPr/>
                    <a:lstStyle/>
                    <a:p>
                      <a:endParaRPr lang="zh-CN" altLang="en-US"/>
                    </a:p>
                  </a:txBody>
                  <a:tcPr/>
                </a:tc>
              </a:tr>
            </a:tbl>
          </a:graphicData>
        </a:graphic>
      </p:graphicFrame>
      <p:sp>
        <p:nvSpPr>
          <p:cNvPr id="8" name="椭圆 7"/>
          <p:cNvSpPr/>
          <p:nvPr/>
        </p:nvSpPr>
        <p:spPr>
          <a:xfrm>
            <a:off x="3779912" y="5445224"/>
            <a:ext cx="504056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标注 8"/>
          <p:cNvSpPr/>
          <p:nvPr/>
        </p:nvSpPr>
        <p:spPr>
          <a:xfrm>
            <a:off x="1619672" y="3573016"/>
            <a:ext cx="6912768" cy="1703784"/>
          </a:xfrm>
          <a:prstGeom prst="wedgeRectCallout">
            <a:avLst>
              <a:gd name="adj1" fmla="val -2414"/>
              <a:gd name="adj2" fmla="val 61907"/>
            </a:avLst>
          </a:prstGeom>
          <a:solidFill>
            <a:schemeClr val="accent6"/>
          </a:solidFill>
          <a:ln>
            <a:solidFill>
              <a:srgbClr val="FFF8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aphicFrame>
        <p:nvGraphicFramePr>
          <p:cNvPr id="10" name="表格 9"/>
          <p:cNvGraphicFramePr>
            <a:graphicFrameLocks noGrp="1"/>
          </p:cNvGraphicFramePr>
          <p:nvPr/>
        </p:nvGraphicFramePr>
        <p:xfrm>
          <a:off x="1907704" y="3717032"/>
          <a:ext cx="6480720" cy="1483360"/>
        </p:xfrm>
        <a:graphic>
          <a:graphicData uri="http://schemas.openxmlformats.org/drawingml/2006/table">
            <a:tbl>
              <a:tblPr firstRow="1" bandRow="1">
                <a:tableStyleId>{10A1B5D5-9B99-4C35-A422-299274C87663}</a:tableStyleId>
              </a:tblPr>
              <a:tblGrid>
                <a:gridCol w="3240360"/>
                <a:gridCol w="3240360"/>
              </a:tblGrid>
              <a:tr h="370840">
                <a:tc>
                  <a:txBody>
                    <a:bodyPr/>
                    <a:lstStyle/>
                    <a:p>
                      <a:r>
                        <a:rPr lang="zh-CN" altLang="en-US" dirty="0" smtClean="0"/>
                        <a:t>验证方式</a:t>
                      </a:r>
                      <a:endParaRPr lang="zh-CN" altLang="en-US" dirty="0"/>
                    </a:p>
                  </a:txBody>
                  <a:tcPr>
                    <a:lnR w="12700" cap="flat" cmpd="sng" algn="ctr">
                      <a:solidFill>
                        <a:schemeClr val="accent6">
                          <a:lumMod val="60000"/>
                          <a:lumOff val="40000"/>
                        </a:schemeClr>
                      </a:solidFill>
                      <a:prstDash val="solid"/>
                      <a:round/>
                      <a:headEnd type="none" w="med" len="med"/>
                      <a:tailEnd type="none" w="med" len="med"/>
                    </a:lnR>
                  </a:tcPr>
                </a:tc>
                <a:tc>
                  <a:txBody>
                    <a:bodyPr/>
                    <a:lstStyle/>
                    <a:p>
                      <a:r>
                        <a:rPr lang="zh-CN" altLang="en-US" dirty="0" smtClean="0"/>
                        <a:t>结算方式</a:t>
                      </a:r>
                      <a:endParaRPr lang="zh-CN" altLang="en-US" dirty="0"/>
                    </a:p>
                  </a:txBody>
                  <a:tcPr>
                    <a:lnL w="12700" cap="flat" cmpd="sng" algn="ctr">
                      <a:solidFill>
                        <a:schemeClr val="accent6">
                          <a:lumMod val="60000"/>
                          <a:lumOff val="40000"/>
                        </a:schemeClr>
                      </a:solidFill>
                      <a:prstDash val="solid"/>
                      <a:round/>
                      <a:headEnd type="none" w="med" len="med"/>
                      <a:tailEnd type="none" w="med" len="med"/>
                    </a:lnL>
                  </a:tcPr>
                </a:tc>
              </a:tr>
              <a:tr h="370840">
                <a:tc>
                  <a:txBody>
                    <a:bodyPr/>
                    <a:lstStyle/>
                    <a:p>
                      <a:r>
                        <a:rPr lang="zh-CN" altLang="zh-CN" dirty="0" smtClean="0">
                          <a:solidFill>
                            <a:schemeClr val="tx1"/>
                          </a:solidFill>
                        </a:rPr>
                        <a:t>公务卡验证</a:t>
                      </a:r>
                      <a:endParaRPr lang="zh-CN" altLang="en-US" dirty="0"/>
                    </a:p>
                  </a:txBody>
                  <a:tcPr>
                    <a:lnR w="12700" cap="flat" cmpd="sng" algn="ctr">
                      <a:solidFill>
                        <a:schemeClr val="accent6">
                          <a:lumMod val="60000"/>
                          <a:lumOff val="40000"/>
                        </a:schemeClr>
                      </a:solidFill>
                      <a:prstDash val="solid"/>
                      <a:round/>
                      <a:headEnd type="none" w="med" len="med"/>
                      <a:tailEnd type="none" w="med" len="med"/>
                    </a:lnR>
                  </a:tcPr>
                </a:tc>
                <a:tc>
                  <a:txBody>
                    <a:bodyPr/>
                    <a:lstStyle/>
                    <a:p>
                      <a:r>
                        <a:rPr lang="en-US" altLang="zh-CN" dirty="0" smtClean="0">
                          <a:solidFill>
                            <a:schemeClr val="tx1"/>
                          </a:solidFill>
                        </a:rPr>
                        <a:t>POS</a:t>
                      </a:r>
                      <a:r>
                        <a:rPr lang="zh-CN" altLang="zh-CN" dirty="0" smtClean="0">
                          <a:solidFill>
                            <a:schemeClr val="tx1"/>
                          </a:solidFill>
                        </a:rPr>
                        <a:t>机刷卡方式结算</a:t>
                      </a:r>
                      <a:endParaRPr lang="zh-CN" altLang="en-US" dirty="0"/>
                    </a:p>
                  </a:txBody>
                  <a:tcPr>
                    <a:lnL w="12700" cap="flat" cmpd="sng" algn="ctr">
                      <a:solidFill>
                        <a:schemeClr val="accent6">
                          <a:lumMod val="60000"/>
                          <a:lumOff val="40000"/>
                        </a:schemeClr>
                      </a:solidFill>
                      <a:prstDash val="solid"/>
                      <a:round/>
                      <a:headEnd type="none" w="med" len="med"/>
                      <a:tailEnd type="none" w="med" len="med"/>
                    </a:lnL>
                  </a:tcPr>
                </a:tc>
              </a:tr>
              <a:tr h="370840">
                <a:tc>
                  <a:txBody>
                    <a:bodyPr/>
                    <a:lstStyle/>
                    <a:p>
                      <a:r>
                        <a:rPr lang="zh-CN" altLang="zh-CN" dirty="0" smtClean="0">
                          <a:solidFill>
                            <a:schemeClr val="tx1"/>
                          </a:solidFill>
                        </a:rPr>
                        <a:t>预算单位验证</a:t>
                      </a:r>
                      <a:endParaRPr lang="zh-CN" altLang="en-US" dirty="0"/>
                    </a:p>
                  </a:txBody>
                  <a:tcPr>
                    <a:lnR w="12700" cap="flat" cmpd="sng" algn="ctr">
                      <a:solidFill>
                        <a:schemeClr val="accent6">
                          <a:lumMod val="60000"/>
                          <a:lumOff val="40000"/>
                        </a:schemeClr>
                      </a:solidFill>
                      <a:prstDash val="solid"/>
                      <a:round/>
                      <a:headEnd type="none" w="med" len="med"/>
                      <a:tailEnd type="none" w="med" len="med"/>
                    </a:lnR>
                  </a:tcPr>
                </a:tc>
                <a:tc>
                  <a:txBody>
                    <a:bodyPr/>
                    <a:lstStyle/>
                    <a:p>
                      <a:r>
                        <a:rPr lang="zh-CN" altLang="zh-CN" dirty="0" smtClean="0">
                          <a:solidFill>
                            <a:schemeClr val="tx1"/>
                          </a:solidFill>
                        </a:rPr>
                        <a:t>银行转账方式结算</a:t>
                      </a:r>
                      <a:endParaRPr lang="zh-CN" altLang="en-US" dirty="0"/>
                    </a:p>
                  </a:txBody>
                  <a:tcPr>
                    <a:lnL w="12700" cap="flat" cmpd="sng" algn="ctr">
                      <a:solidFill>
                        <a:schemeClr val="accent6">
                          <a:lumMod val="60000"/>
                          <a:lumOff val="40000"/>
                        </a:schemeClr>
                      </a:solidFill>
                      <a:prstDash val="solid"/>
                      <a:round/>
                      <a:headEnd type="none" w="med" len="med"/>
                      <a:tailEnd type="none" w="med" len="med"/>
                    </a:lnL>
                  </a:tcPr>
                </a:tc>
              </a:tr>
              <a:tr h="370840">
                <a:tc gridSpan="2">
                  <a:txBody>
                    <a:bodyPr/>
                    <a:lstStyle/>
                    <a:p>
                      <a:pPr algn="ctr"/>
                      <a:r>
                        <a:rPr lang="zh-CN" altLang="zh-CN" b="1" dirty="0" smtClean="0">
                          <a:solidFill>
                            <a:schemeClr val="tx1"/>
                          </a:solidFill>
                        </a:rPr>
                        <a:t>两种验证方式对应的结算方式</a:t>
                      </a:r>
                      <a:r>
                        <a:rPr lang="zh-CN" altLang="zh-CN" b="1" dirty="0" smtClean="0">
                          <a:solidFill>
                            <a:srgbClr val="FF0000"/>
                          </a:solidFill>
                        </a:rPr>
                        <a:t>不得混用</a:t>
                      </a:r>
                      <a:r>
                        <a:rPr lang="zh-CN" altLang="zh-CN" b="1" dirty="0" smtClean="0">
                          <a:solidFill>
                            <a:schemeClr val="tx1"/>
                          </a:solidFill>
                        </a:rPr>
                        <a:t>，且</a:t>
                      </a:r>
                      <a:r>
                        <a:rPr lang="zh-CN" altLang="zh-CN" b="1" dirty="0" smtClean="0">
                          <a:solidFill>
                            <a:srgbClr val="FF0000"/>
                          </a:solidFill>
                        </a:rPr>
                        <a:t>不得使用现金</a:t>
                      </a:r>
                      <a:r>
                        <a:rPr lang="zh-CN" altLang="zh-CN" b="1" dirty="0" smtClean="0">
                          <a:solidFill>
                            <a:schemeClr val="tx1"/>
                          </a:solidFill>
                        </a:rPr>
                        <a:t>结算。</a:t>
                      </a:r>
                      <a:endParaRPr lang="zh-CN" altLang="en-US" dirty="0">
                        <a:solidFill>
                          <a:schemeClr val="tx1"/>
                        </a:solidFill>
                      </a:endParaRPr>
                    </a:p>
                  </a:txBody>
                  <a:tcPr/>
                </a:tc>
                <a:tc hMerge="1">
                  <a:txBody>
                    <a:bodyPr/>
                    <a:lstStyle/>
                    <a:p>
                      <a:endParaRPr lang="zh-CN" altLang="en-US" dirty="0"/>
                    </a:p>
                  </a:txBody>
                  <a:tcPr>
                    <a:lnL w="12700" cap="flat" cmpd="sng" algn="ctr">
                      <a:solidFill>
                        <a:schemeClr val="accent6">
                          <a:lumMod val="60000"/>
                          <a:lumOff val="40000"/>
                        </a:schemeClr>
                      </a:solidFill>
                      <a:prstDash val="solid"/>
                      <a:round/>
                      <a:headEnd type="none" w="med" len="med"/>
                      <a:tailEnd type="none" w="med" len="med"/>
                    </a:lnL>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委托购票流程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1</a:t>
              </a:r>
              <a:endParaRPr lang="zh-CN" altLang="en-US" sz="2800" b="1" dirty="0"/>
            </a:p>
          </p:txBody>
        </p:sp>
      </p:grpSp>
      <p:sp>
        <p:nvSpPr>
          <p:cNvPr id="52" name="矩形 51"/>
          <p:cNvSpPr/>
          <p:nvPr/>
        </p:nvSpPr>
        <p:spPr>
          <a:xfrm>
            <a:off x="395536" y="2204864"/>
            <a:ext cx="5006499"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（一）</a:t>
            </a:r>
            <a:r>
              <a:rPr lang="x-none" altLang="zh-CN" b="1" u="sng" dirty="0" smtClean="0">
                <a:effectLst>
                  <a:outerShdw blurRad="38100" dist="38100" dir="2700000" algn="tl">
                    <a:srgbClr val="000000">
                      <a:alpha val="43137"/>
                    </a:srgbClr>
                  </a:outerShdw>
                </a:effectLst>
              </a:rPr>
              <a:t>确定服务商</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061131" y="2514382"/>
            <a:ext cx="566052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altLang="zh-CN" b="1" i="0" u="none" strike="noStrike" cap="none" normalizeH="0" baseline="0" dirty="0" smtClean="0">
                <a:ln>
                  <a:noFill/>
                </a:ln>
                <a:solidFill>
                  <a:srgbClr val="2B3CE1"/>
                </a:solidFill>
                <a:effectLst/>
                <a:latin typeface="+mn-ea"/>
                <a:cs typeface="Times New Roman" pitchFamily="18" charset="0"/>
              </a:rPr>
              <a:t>1</a:t>
            </a:r>
            <a:r>
              <a:rPr kumimoji="0" lang="zh-CN" altLang="en-US" b="1" i="0" u="none" strike="noStrike" cap="none" normalizeH="0" baseline="0" dirty="0" smtClean="0">
                <a:ln>
                  <a:noFill/>
                </a:ln>
                <a:solidFill>
                  <a:srgbClr val="2B3CE1"/>
                </a:solidFill>
                <a:effectLst/>
                <a:latin typeface="+mn-ea"/>
                <a:cs typeface="Times New Roman" pitchFamily="18" charset="0"/>
              </a:rPr>
              <a:t>）</a:t>
            </a:r>
            <a:r>
              <a:rPr kumimoji="0" lang="zh-CN" b="1" i="0" u="none" strike="noStrike" cap="none" normalizeH="0" baseline="0" dirty="0" smtClean="0">
                <a:ln>
                  <a:noFill/>
                </a:ln>
                <a:solidFill>
                  <a:srgbClr val="2B3CE1"/>
                </a:solidFill>
                <a:effectLst/>
                <a:latin typeface="+mn-ea"/>
                <a:cs typeface="Times New Roman" pitchFamily="18" charset="0"/>
              </a:rPr>
              <a:t>登</a:t>
            </a:r>
            <a:r>
              <a:rPr kumimoji="0" lang="zh-CN" b="1" i="0" u="none" strike="noStrike" cap="none" normalizeH="0" baseline="0" dirty="0" smtClean="0" bmk="">
                <a:ln>
                  <a:noFill/>
                </a:ln>
                <a:solidFill>
                  <a:srgbClr val="2B3CE1"/>
                </a:solidFill>
                <a:effectLst/>
                <a:latin typeface="+mn-ea"/>
                <a:cs typeface="Times New Roman" pitchFamily="18" charset="0"/>
              </a:rPr>
              <a:t>陆政府采购机票管理网站（</a:t>
            </a:r>
            <a:r>
              <a:rPr kumimoji="0" lang="en-US" altLang="zh-CN" b="1" i="0" u="none" strike="noStrike" cap="none" normalizeH="0" baseline="0" dirty="0" smtClean="0" bmk="">
                <a:ln>
                  <a:noFill/>
                </a:ln>
                <a:solidFill>
                  <a:srgbClr val="2B3CE1"/>
                </a:solidFill>
                <a:effectLst/>
                <a:latin typeface="+mn-ea"/>
                <a:cs typeface="Times New Roman" pitchFamily="18" charset="0"/>
              </a:rPr>
              <a:t>www.gpticket.org</a:t>
            </a:r>
            <a:r>
              <a:rPr kumimoji="0" lang="zh-CN" altLang="en-US" b="1" i="0" u="none" strike="noStrike" cap="none" normalizeH="0" baseline="0" dirty="0" smtClean="0" bmk="_Toc401593835">
                <a:ln>
                  <a:noFill/>
                </a:ln>
                <a:solidFill>
                  <a:srgbClr val="2B3CE1"/>
                </a:solidFill>
                <a:effectLst/>
                <a:latin typeface="+mn-ea"/>
                <a:cs typeface="Times New Roman" pitchFamily="18" charset="0"/>
              </a:rPr>
              <a:t>）</a:t>
            </a:r>
            <a:endParaRPr kumimoji="0" lang="zh-CN" altLang="en-US" b="1" i="0" u="none" strike="noStrike" cap="none" normalizeH="0" baseline="0" dirty="0" smtClean="0">
              <a:ln>
                <a:noFill/>
              </a:ln>
              <a:solidFill>
                <a:srgbClr val="2B3CE1"/>
              </a:solidFill>
              <a:effectLst/>
              <a:latin typeface="+mn-ea"/>
              <a:cs typeface="宋体" pitchFamily="2" charset="-122"/>
            </a:endParaRPr>
          </a:p>
        </p:txBody>
      </p:sp>
      <p:sp>
        <p:nvSpPr>
          <p:cNvPr id="55" name="矩形 54"/>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pic>
        <p:nvPicPr>
          <p:cNvPr id="56" name="图片 10"/>
          <p:cNvPicPr>
            <a:picLocks noChangeAspect="1" noChangeArrowheads="1"/>
          </p:cNvPicPr>
          <p:nvPr/>
        </p:nvPicPr>
        <p:blipFill>
          <a:blip r:embed="rId4" cstate="print"/>
          <a:srcRect l="1051" t="13635" r="194"/>
          <a:stretch>
            <a:fillRect/>
          </a:stretch>
        </p:blipFill>
        <p:spPr bwMode="auto">
          <a:xfrm>
            <a:off x="1331640" y="2852936"/>
            <a:ext cx="6768751" cy="3751932"/>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委托购票流程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1</a:t>
              </a:r>
              <a:endParaRPr lang="zh-CN" altLang="en-US" sz="2800" b="1" dirty="0"/>
            </a:p>
          </p:txBody>
        </p:sp>
      </p:grpSp>
      <p:sp>
        <p:nvSpPr>
          <p:cNvPr id="7170" name="Rectangle 2"/>
          <p:cNvSpPr>
            <a:spLocks noChangeArrowheads="1"/>
          </p:cNvSpPr>
          <p:nvPr/>
        </p:nvSpPr>
        <p:spPr bwMode="auto">
          <a:xfrm>
            <a:off x="1011995" y="2514382"/>
            <a:ext cx="448552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zh-CN" b="1" dirty="0" smtClean="0">
                <a:solidFill>
                  <a:srgbClr val="2B3CE1"/>
                </a:solidFill>
                <a:latin typeface="+mn-ea"/>
                <a:cs typeface="Times New Roman" pitchFamily="18" charset="0"/>
              </a:rPr>
              <a:t>2</a:t>
            </a:r>
            <a:r>
              <a:rPr lang="zh-CN" altLang="en-US" b="1" dirty="0" smtClean="0">
                <a:solidFill>
                  <a:srgbClr val="2B3CE1"/>
                </a:solidFill>
                <a:latin typeface="+mn-ea"/>
                <a:cs typeface="Times New Roman" pitchFamily="18" charset="0"/>
              </a:rPr>
              <a:t>）</a:t>
            </a:r>
            <a:r>
              <a:rPr lang="zh-CN" altLang="zh-CN" b="1" dirty="0" smtClean="0">
                <a:solidFill>
                  <a:srgbClr val="2B3CE1"/>
                </a:solidFill>
                <a:latin typeface="+mn-ea"/>
                <a:cs typeface="Times New Roman" pitchFamily="18" charset="0"/>
              </a:rPr>
              <a:t>点击服务商查询模块，查看服务商列表</a:t>
            </a:r>
            <a:endParaRPr lang="zh-CN" altLang="en-US" b="1" dirty="0" smtClean="0">
              <a:solidFill>
                <a:srgbClr val="2B3CE1"/>
              </a:solidFill>
              <a:latin typeface="+mn-ea"/>
              <a:cs typeface="Times New Roman" pitchFamily="18" charset="0"/>
            </a:endParaRPr>
          </a:p>
        </p:txBody>
      </p:sp>
      <p:pic>
        <p:nvPicPr>
          <p:cNvPr id="7169" name="图片 10"/>
          <p:cNvPicPr>
            <a:picLocks noChangeAspect="1" noChangeArrowheads="1"/>
          </p:cNvPicPr>
          <p:nvPr/>
        </p:nvPicPr>
        <p:blipFill>
          <a:blip r:embed="rId4" cstate="print"/>
          <a:srcRect l="1051" t="13635" r="194"/>
          <a:stretch>
            <a:fillRect/>
          </a:stretch>
        </p:blipFill>
        <p:spPr bwMode="auto">
          <a:xfrm>
            <a:off x="1331640" y="2852936"/>
            <a:ext cx="6768751" cy="3751932"/>
          </a:xfrm>
          <a:prstGeom prst="rect">
            <a:avLst/>
          </a:prstGeom>
          <a:noFill/>
        </p:spPr>
      </p:pic>
      <p:sp>
        <p:nvSpPr>
          <p:cNvPr id="9" name="矩形 8"/>
          <p:cNvSpPr/>
          <p:nvPr/>
        </p:nvSpPr>
        <p:spPr>
          <a:xfrm>
            <a:off x="3347864" y="3645024"/>
            <a:ext cx="72008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95536" y="2204864"/>
            <a:ext cx="5006499"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（一）</a:t>
            </a:r>
            <a:r>
              <a:rPr lang="x-none" altLang="zh-CN" b="1" u="sng" dirty="0" smtClean="0">
                <a:effectLst>
                  <a:outerShdw blurRad="38100" dist="38100" dir="2700000" algn="tl">
                    <a:srgbClr val="000000">
                      <a:alpha val="43137"/>
                    </a:srgbClr>
                  </a:outerShdw>
                </a:effectLst>
              </a:rPr>
              <a:t>确定服务商</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委托购票流程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1</a:t>
              </a:r>
              <a:endParaRPr lang="zh-CN" altLang="en-US" sz="2800" b="1" dirty="0"/>
            </a:p>
          </p:txBody>
        </p:sp>
      </p:grpSp>
      <p:sp>
        <p:nvSpPr>
          <p:cNvPr id="7170" name="Rectangle 2"/>
          <p:cNvSpPr>
            <a:spLocks noChangeArrowheads="1"/>
          </p:cNvSpPr>
          <p:nvPr/>
        </p:nvSpPr>
        <p:spPr bwMode="auto">
          <a:xfrm>
            <a:off x="1011995" y="2514382"/>
            <a:ext cx="448552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zh-CN" b="1" dirty="0" smtClean="0">
                <a:solidFill>
                  <a:srgbClr val="2B3CE1"/>
                </a:solidFill>
                <a:latin typeface="+mn-ea"/>
                <a:cs typeface="Times New Roman" pitchFamily="18" charset="0"/>
              </a:rPr>
              <a:t>3</a:t>
            </a:r>
            <a:r>
              <a:rPr lang="zh-CN" altLang="en-US" b="1" dirty="0" smtClean="0">
                <a:solidFill>
                  <a:srgbClr val="2B3CE1"/>
                </a:solidFill>
                <a:latin typeface="+mn-ea"/>
                <a:cs typeface="Times New Roman" pitchFamily="18" charset="0"/>
              </a:rPr>
              <a:t>）</a:t>
            </a:r>
            <a:r>
              <a:rPr lang="zh-CN" altLang="zh-CN" b="1" dirty="0" smtClean="0">
                <a:solidFill>
                  <a:srgbClr val="2B3CE1"/>
                </a:solidFill>
                <a:latin typeface="+mn-ea"/>
                <a:cs typeface="Times New Roman" pitchFamily="18" charset="0"/>
              </a:rPr>
              <a:t>点击服务商查询模块，查看服务商列表</a:t>
            </a:r>
            <a:endParaRPr lang="zh-CN" altLang="en-US" b="1" dirty="0" smtClean="0">
              <a:solidFill>
                <a:srgbClr val="2B3CE1"/>
              </a:solidFill>
              <a:latin typeface="+mn-ea"/>
              <a:cs typeface="Times New Roman" pitchFamily="18" charset="0"/>
            </a:endParaRPr>
          </a:p>
        </p:txBody>
      </p:sp>
      <p:pic>
        <p:nvPicPr>
          <p:cNvPr id="28674" name="图片 13"/>
          <p:cNvPicPr>
            <a:picLocks noChangeAspect="1" noChangeArrowheads="1"/>
          </p:cNvPicPr>
          <p:nvPr/>
        </p:nvPicPr>
        <p:blipFill>
          <a:blip r:embed="rId4" cstate="print"/>
          <a:srcRect t="1710" r="10127" b="14472"/>
          <a:stretch>
            <a:fillRect/>
          </a:stretch>
        </p:blipFill>
        <p:spPr bwMode="auto">
          <a:xfrm>
            <a:off x="1475656" y="2837723"/>
            <a:ext cx="6048672" cy="3975653"/>
          </a:xfrm>
          <a:prstGeom prst="rect">
            <a:avLst/>
          </a:prstGeom>
          <a:noFill/>
          <a:ln w="9525">
            <a:noFill/>
            <a:miter lim="800000"/>
            <a:headEnd/>
            <a:tailEnd/>
          </a:ln>
        </p:spPr>
      </p:pic>
      <p:sp>
        <p:nvSpPr>
          <p:cNvPr id="11" name="矩形 10"/>
          <p:cNvSpPr/>
          <p:nvPr/>
        </p:nvSpPr>
        <p:spPr>
          <a:xfrm>
            <a:off x="395536" y="2204864"/>
            <a:ext cx="5006499"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（一）</a:t>
            </a:r>
            <a:r>
              <a:rPr lang="x-none" altLang="zh-CN" b="1" u="sng" dirty="0" smtClean="0">
                <a:effectLst>
                  <a:outerShdw blurRad="38100" dist="38100" dir="2700000" algn="tl">
                    <a:srgbClr val="000000">
                      <a:alpha val="43137"/>
                    </a:srgbClr>
                  </a:outerShdw>
                </a:effectLst>
              </a:rPr>
              <a:t>确定服务商</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委托购票流程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1</a:t>
              </a:r>
              <a:endParaRPr lang="zh-CN" altLang="en-US" sz="2800" b="1" dirty="0"/>
            </a:p>
          </p:txBody>
        </p:sp>
      </p:grpSp>
      <p:sp>
        <p:nvSpPr>
          <p:cNvPr id="7170" name="Rectangle 2"/>
          <p:cNvSpPr>
            <a:spLocks noChangeArrowheads="1"/>
          </p:cNvSpPr>
          <p:nvPr/>
        </p:nvSpPr>
        <p:spPr bwMode="auto">
          <a:xfrm>
            <a:off x="971600" y="2492896"/>
            <a:ext cx="564770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zh-CN" b="1" dirty="0" smtClean="0">
                <a:solidFill>
                  <a:srgbClr val="2B3CE1"/>
                </a:solidFill>
                <a:latin typeface="+mn-ea"/>
                <a:cs typeface="Times New Roman" pitchFamily="18" charset="0"/>
              </a:rPr>
              <a:t>4</a:t>
            </a:r>
            <a:r>
              <a:rPr lang="zh-CN" altLang="en-US" b="1" dirty="0" smtClean="0">
                <a:solidFill>
                  <a:srgbClr val="2B3CE1"/>
                </a:solidFill>
                <a:latin typeface="+mn-ea"/>
                <a:cs typeface="Times New Roman" pitchFamily="18" charset="0"/>
              </a:rPr>
              <a:t>）</a:t>
            </a:r>
            <a:r>
              <a:rPr lang="zh-CN" altLang="zh-CN" b="1" dirty="0" smtClean="0">
                <a:solidFill>
                  <a:srgbClr val="2B3CE1"/>
                </a:solidFill>
                <a:latin typeface="+mn-ea"/>
                <a:cs typeface="Times New Roman" pitchFamily="18" charset="0"/>
              </a:rPr>
              <a:t>选择具体服务商，点击服务商名称，查看联系方式</a:t>
            </a:r>
            <a:endParaRPr lang="zh-CN" altLang="en-US" b="1" dirty="0" smtClean="0">
              <a:solidFill>
                <a:srgbClr val="2B3CE1"/>
              </a:solidFill>
              <a:latin typeface="+mn-ea"/>
              <a:cs typeface="Times New Roman" pitchFamily="18" charset="0"/>
            </a:endParaRPr>
          </a:p>
        </p:txBody>
      </p:sp>
      <p:pic>
        <p:nvPicPr>
          <p:cNvPr id="29698" name="图片 20"/>
          <p:cNvPicPr>
            <a:picLocks noChangeAspect="1" noChangeArrowheads="1"/>
          </p:cNvPicPr>
          <p:nvPr/>
        </p:nvPicPr>
        <p:blipFill>
          <a:blip r:embed="rId4" cstate="print"/>
          <a:srcRect/>
          <a:stretch>
            <a:fillRect/>
          </a:stretch>
        </p:blipFill>
        <p:spPr bwMode="auto">
          <a:xfrm>
            <a:off x="1187624" y="2924944"/>
            <a:ext cx="6722929" cy="3744416"/>
          </a:xfrm>
          <a:prstGeom prst="rect">
            <a:avLst/>
          </a:prstGeom>
          <a:noFill/>
          <a:ln w="9525">
            <a:noFill/>
            <a:miter lim="800000"/>
            <a:headEnd/>
            <a:tailEnd/>
          </a:ln>
        </p:spPr>
      </p:pic>
      <p:sp>
        <p:nvSpPr>
          <p:cNvPr id="10" name="矩形 9"/>
          <p:cNvSpPr/>
          <p:nvPr/>
        </p:nvSpPr>
        <p:spPr>
          <a:xfrm>
            <a:off x="395536" y="2204864"/>
            <a:ext cx="5006499"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（一）</a:t>
            </a:r>
            <a:r>
              <a:rPr lang="x-none" altLang="zh-CN" b="1" u="sng" dirty="0" smtClean="0">
                <a:effectLst>
                  <a:outerShdw blurRad="38100" dist="38100" dir="2700000" algn="tl">
                    <a:srgbClr val="000000">
                      <a:alpha val="43137"/>
                    </a:srgbClr>
                  </a:outerShdw>
                </a:effectLst>
              </a:rPr>
              <a:t>确定服务商</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委托购票流程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1</a:t>
              </a:r>
              <a:endParaRPr lang="zh-CN" altLang="en-US" sz="2800" b="1" dirty="0"/>
            </a:p>
          </p:txBody>
        </p:sp>
      </p:grpSp>
      <p:sp>
        <p:nvSpPr>
          <p:cNvPr id="52" name="矩形 51"/>
          <p:cNvSpPr/>
          <p:nvPr/>
        </p:nvSpPr>
        <p:spPr>
          <a:xfrm>
            <a:off x="395536" y="2204864"/>
            <a:ext cx="4974439"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（二）验证身份信息</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011995" y="2566645"/>
            <a:ext cx="7088397"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zh-CN" altLang="zh-CN" b="1" dirty="0" smtClean="0">
                <a:solidFill>
                  <a:srgbClr val="2B3CE1"/>
                </a:solidFill>
                <a:latin typeface="+mn-ea"/>
                <a:cs typeface="Times New Roman" pitchFamily="18" charset="0"/>
              </a:rPr>
              <a:t>告知服务商购票需求及票款支付方式</a:t>
            </a:r>
            <a:r>
              <a:rPr lang="zh-CN" altLang="en-US" b="1" dirty="0" smtClean="0">
                <a:solidFill>
                  <a:srgbClr val="2B3CE1"/>
                </a:solidFill>
                <a:latin typeface="+mn-ea"/>
                <a:cs typeface="Times New Roman" pitchFamily="18" charset="0"/>
              </a:rPr>
              <a:t>，并</a:t>
            </a:r>
            <a:r>
              <a:rPr lang="zh-CN" altLang="zh-CN" b="1" dirty="0" smtClean="0">
                <a:solidFill>
                  <a:srgbClr val="2B3CE1"/>
                </a:solidFill>
                <a:latin typeface="+mn-ea"/>
                <a:cs typeface="Times New Roman" pitchFamily="18" charset="0"/>
              </a:rPr>
              <a:t>根据支付方式，向服务商提供验证信息</a:t>
            </a:r>
            <a:endParaRPr lang="zh-CN" altLang="en-US" b="1" dirty="0" smtClean="0">
              <a:solidFill>
                <a:srgbClr val="2B3CE1"/>
              </a:solidFill>
              <a:latin typeface="+mn-ea"/>
              <a:cs typeface="Times New Roman" pitchFamily="18" charset="0"/>
            </a:endParaRPr>
          </a:p>
        </p:txBody>
      </p:sp>
      <p:graphicFrame>
        <p:nvGraphicFramePr>
          <p:cNvPr id="20" name="表格 19"/>
          <p:cNvGraphicFramePr>
            <a:graphicFrameLocks noGrp="1"/>
          </p:cNvGraphicFramePr>
          <p:nvPr/>
        </p:nvGraphicFramePr>
        <p:xfrm>
          <a:off x="611559" y="3573016"/>
          <a:ext cx="7920882" cy="2199640"/>
        </p:xfrm>
        <a:graphic>
          <a:graphicData uri="http://schemas.openxmlformats.org/drawingml/2006/table">
            <a:tbl>
              <a:tblPr firstRow="1" bandRow="1">
                <a:tableStyleId>{5C22544A-7EE6-4342-B048-85BDC9FD1C3A}</a:tableStyleId>
              </a:tblPr>
              <a:tblGrid>
                <a:gridCol w="2448273"/>
                <a:gridCol w="2832315"/>
                <a:gridCol w="2640294"/>
              </a:tblGrid>
              <a:tr h="370840">
                <a:tc>
                  <a:txBody>
                    <a:bodyPr/>
                    <a:lstStyle/>
                    <a:p>
                      <a:pPr algn="ctr"/>
                      <a:r>
                        <a:rPr lang="zh-CN" altLang="en-US" dirty="0" smtClean="0">
                          <a:latin typeface="微软雅黑" pitchFamily="34" charset="-122"/>
                          <a:ea typeface="微软雅黑" pitchFamily="34" charset="-122"/>
                        </a:rPr>
                        <a:t>支付方式</a:t>
                      </a:r>
                      <a:endParaRPr lang="zh-CN" altLang="en-US" dirty="0">
                        <a:latin typeface="微软雅黑" pitchFamily="34" charset="-122"/>
                        <a:ea typeface="微软雅黑" pitchFamily="34" charset="-122"/>
                      </a:endParaRPr>
                    </a:p>
                  </a:txBody>
                  <a:tcPr/>
                </a:tc>
                <a:tc>
                  <a:txBody>
                    <a:bodyPr/>
                    <a:lstStyle/>
                    <a:p>
                      <a:pPr algn="ctr"/>
                      <a:r>
                        <a:rPr lang="zh-CN" altLang="en-US" dirty="0" smtClean="0">
                          <a:latin typeface="微软雅黑" pitchFamily="34" charset="-122"/>
                          <a:ea typeface="微软雅黑" pitchFamily="34" charset="-122"/>
                        </a:rPr>
                        <a:t>提供信息</a:t>
                      </a:r>
                      <a:endParaRPr lang="zh-CN" altLang="en-US" dirty="0">
                        <a:latin typeface="微软雅黑" pitchFamily="34" charset="-122"/>
                        <a:ea typeface="微软雅黑" pitchFamily="34" charset="-122"/>
                      </a:endParaRPr>
                    </a:p>
                  </a:txBody>
                  <a:tcPr/>
                </a:tc>
                <a:tc>
                  <a:txBody>
                    <a:bodyPr/>
                    <a:lstStyle/>
                    <a:p>
                      <a:pPr algn="ctr"/>
                      <a:r>
                        <a:rPr lang="zh-CN" altLang="en-US" dirty="0" smtClean="0">
                          <a:latin typeface="微软雅黑" pitchFamily="34" charset="-122"/>
                          <a:ea typeface="微软雅黑" pitchFamily="34" charset="-122"/>
                        </a:rPr>
                        <a:t>说明</a:t>
                      </a:r>
                      <a:endParaRPr lang="zh-CN" altLang="en-US" dirty="0">
                        <a:latin typeface="微软雅黑" pitchFamily="34" charset="-122"/>
                        <a:ea typeface="微软雅黑" pitchFamily="34" charset="-122"/>
                      </a:endParaRPr>
                    </a:p>
                  </a:txBody>
                  <a:tcPr/>
                </a:tc>
              </a:tr>
              <a:tr h="370840">
                <a:tc>
                  <a:txBody>
                    <a:bodyPr/>
                    <a:lstStyle/>
                    <a:p>
                      <a:pPr algn="ctr">
                        <a:lnSpc>
                          <a:spcPct val="150000"/>
                        </a:lnSpc>
                      </a:pPr>
                      <a:r>
                        <a:rPr lang="zh-CN" altLang="en-US" b="1" dirty="0" smtClean="0"/>
                        <a:t>公务卡支付</a:t>
                      </a:r>
                      <a:endParaRPr lang="zh-CN" altLang="en-US" b="1" dirty="0"/>
                    </a:p>
                  </a:txBody>
                  <a:tcPr/>
                </a:tc>
                <a:tc>
                  <a:txBody>
                    <a:bodyPr/>
                    <a:lstStyle/>
                    <a:p>
                      <a:r>
                        <a:rPr lang="zh-CN" altLang="en-US" b="1" dirty="0" smtClean="0"/>
                        <a:t>乘机人姓名、身份证号、公务卡发卡行名称</a:t>
                      </a:r>
                      <a:endParaRPr lang="zh-CN" altLang="en-US" b="1" dirty="0"/>
                    </a:p>
                  </a:txBody>
                  <a:tcPr/>
                </a:tc>
                <a:tc>
                  <a:txBody>
                    <a:bodyPr/>
                    <a:lstStyle/>
                    <a:p>
                      <a:r>
                        <a:rPr lang="zh-CN" altLang="en-US" b="1" dirty="0" smtClean="0"/>
                        <a:t>公务卡信息只需提供发卡银行名称，无需提供信用卡支付信息</a:t>
                      </a:r>
                      <a:endParaRPr lang="zh-CN" altLang="en-US" b="1" dirty="0"/>
                    </a:p>
                  </a:txBody>
                  <a:tcPr/>
                </a:tc>
              </a:tr>
              <a:tr h="370840">
                <a:tc>
                  <a:txBody>
                    <a:bodyPr/>
                    <a:lstStyle/>
                    <a:p>
                      <a:pPr algn="ctr">
                        <a:lnSpc>
                          <a:spcPct val="150000"/>
                        </a:lnSpc>
                      </a:pPr>
                      <a:r>
                        <a:rPr lang="zh-CN" altLang="en-US" b="1" dirty="0" smtClean="0"/>
                        <a:t>银行转账支付</a:t>
                      </a:r>
                      <a:endParaRPr lang="en-US" altLang="zh-CN" b="1" dirty="0" smtClean="0"/>
                    </a:p>
                    <a:p>
                      <a:pPr algn="ctr"/>
                      <a:r>
                        <a:rPr lang="zh-CN" altLang="en-US" b="1" dirty="0" smtClean="0"/>
                        <a:t>（支票、汇款）</a:t>
                      </a:r>
                      <a:endParaRPr lang="zh-CN" altLang="en-US" b="1" dirty="0"/>
                    </a:p>
                  </a:txBody>
                  <a:tcPr/>
                </a:tc>
                <a:tc>
                  <a:txBody>
                    <a:bodyPr/>
                    <a:lstStyle/>
                    <a:p>
                      <a:pPr>
                        <a:lnSpc>
                          <a:spcPct val="200000"/>
                        </a:lnSpc>
                      </a:pPr>
                      <a:r>
                        <a:rPr lang="zh-CN" altLang="zh-CN" sz="1800" b="1" kern="1200" dirty="0" smtClean="0">
                          <a:solidFill>
                            <a:srgbClr val="FF0000"/>
                          </a:solidFill>
                          <a:latin typeface="+mn-lt"/>
                          <a:ea typeface="+mn-ea"/>
                          <a:cs typeface="+mn-cs"/>
                        </a:rPr>
                        <a:t>实际付款</a:t>
                      </a:r>
                      <a:r>
                        <a:rPr lang="zh-CN" altLang="zh-CN" sz="1800" b="1" kern="1200" dirty="0" smtClean="0">
                          <a:solidFill>
                            <a:schemeClr val="dk1"/>
                          </a:solidFill>
                          <a:latin typeface="+mn-lt"/>
                          <a:ea typeface="+mn-ea"/>
                          <a:cs typeface="+mn-cs"/>
                        </a:rPr>
                        <a:t>的预算单位全称</a:t>
                      </a:r>
                      <a:endParaRPr lang="zh-CN" altLang="en-US" sz="1800" b="1" kern="1200" dirty="0">
                        <a:solidFill>
                          <a:schemeClr val="dk1"/>
                        </a:solidFill>
                        <a:latin typeface="+mn-lt"/>
                        <a:ea typeface="+mn-ea"/>
                        <a:cs typeface="+mn-cs"/>
                      </a:endParaRPr>
                    </a:p>
                  </a:txBody>
                  <a:tcPr/>
                </a:tc>
                <a:tc>
                  <a:txBody>
                    <a:bodyPr/>
                    <a:lstStyle/>
                    <a:p>
                      <a:r>
                        <a:rPr lang="zh-CN" altLang="zh-CN" sz="1800" b="1" kern="1200" dirty="0" smtClean="0">
                          <a:solidFill>
                            <a:schemeClr val="dk1"/>
                          </a:solidFill>
                          <a:latin typeface="+mn-lt"/>
                          <a:ea typeface="+mn-ea"/>
                          <a:cs typeface="+mn-cs"/>
                        </a:rPr>
                        <a:t>预算单位全称应与支票上的盖章</a:t>
                      </a:r>
                      <a:r>
                        <a:rPr lang="en-US" altLang="zh-CN" sz="1800" b="1" kern="1200" dirty="0" smtClean="0">
                          <a:solidFill>
                            <a:schemeClr val="dk1"/>
                          </a:solidFill>
                          <a:latin typeface="+mn-lt"/>
                          <a:ea typeface="+mn-ea"/>
                          <a:cs typeface="+mn-cs"/>
                        </a:rPr>
                        <a:t>/</a:t>
                      </a:r>
                      <a:r>
                        <a:rPr lang="zh-CN" altLang="en-US" sz="1800" b="1" kern="1200" dirty="0" smtClean="0">
                          <a:solidFill>
                            <a:schemeClr val="dk1"/>
                          </a:solidFill>
                          <a:latin typeface="+mn-lt"/>
                          <a:ea typeface="+mn-ea"/>
                          <a:cs typeface="+mn-cs"/>
                        </a:rPr>
                        <a:t>转账单位名称相符；</a:t>
                      </a:r>
                      <a:endParaRPr lang="en-US" altLang="zh-CN" sz="1800" b="1" kern="1200" dirty="0" smtClean="0">
                        <a:solidFill>
                          <a:schemeClr val="dk1"/>
                        </a:solidFill>
                        <a:latin typeface="+mn-lt"/>
                        <a:ea typeface="+mn-ea"/>
                        <a:cs typeface="+mn-cs"/>
                      </a:endParaRPr>
                    </a:p>
                  </a:txBody>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委托购票流程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1</a:t>
              </a:r>
              <a:endParaRPr lang="zh-CN" altLang="en-US" sz="2800" b="1" dirty="0"/>
            </a:p>
          </p:txBody>
        </p:sp>
      </p:grpSp>
      <p:sp>
        <p:nvSpPr>
          <p:cNvPr id="52" name="矩形 51"/>
          <p:cNvSpPr/>
          <p:nvPr/>
        </p:nvSpPr>
        <p:spPr>
          <a:xfrm>
            <a:off x="395536" y="2204864"/>
            <a:ext cx="4984057"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（三）出票并获取报销凭证</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011995" y="2705144"/>
            <a:ext cx="70883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zh-CN" altLang="zh-CN" b="1" dirty="0" smtClean="0">
                <a:solidFill>
                  <a:srgbClr val="2B3CE1"/>
                </a:solidFill>
                <a:latin typeface="+mn-ea"/>
                <a:cs typeface="Times New Roman" pitchFamily="18" charset="0"/>
              </a:rPr>
              <a:t>验证通过</a:t>
            </a:r>
            <a:r>
              <a:rPr lang="zh-CN" altLang="en-US" b="1" dirty="0" smtClean="0">
                <a:solidFill>
                  <a:srgbClr val="2B3CE1"/>
                </a:solidFill>
                <a:latin typeface="+mn-ea"/>
                <a:cs typeface="Times New Roman" pitchFamily="18" charset="0"/>
              </a:rPr>
              <a:t>并出票后，向出票服务商索取报销凭证</a:t>
            </a:r>
          </a:p>
        </p:txBody>
      </p:sp>
      <p:sp>
        <p:nvSpPr>
          <p:cNvPr id="9" name="矩形 8"/>
          <p:cNvSpPr/>
          <p:nvPr/>
        </p:nvSpPr>
        <p:spPr>
          <a:xfrm>
            <a:off x="1763688" y="6237312"/>
            <a:ext cx="5796136" cy="369332"/>
          </a:xfrm>
          <a:prstGeom prst="rect">
            <a:avLst/>
          </a:prstGeom>
        </p:spPr>
        <p:txBody>
          <a:bodyPr wrap="square">
            <a:spAutoFit/>
          </a:bodyPr>
          <a:lstStyle/>
          <a:p>
            <a:pPr algn="ctr"/>
            <a:r>
              <a:rPr lang="zh-CN" altLang="zh-CN" b="1" dirty="0" smtClean="0"/>
              <a:t>标有</a:t>
            </a:r>
            <a:r>
              <a:rPr lang="zh-CN" altLang="en-US" b="1" dirty="0" smtClean="0"/>
              <a:t>机票</a:t>
            </a:r>
            <a:r>
              <a:rPr lang="zh-CN" altLang="zh-CN" b="1" dirty="0" smtClean="0"/>
              <a:t>查验</a:t>
            </a:r>
            <a:r>
              <a:rPr lang="zh-CN" altLang="en-US" b="1" dirty="0" smtClean="0"/>
              <a:t>号码</a:t>
            </a:r>
            <a:r>
              <a:rPr lang="zh-CN" altLang="zh-CN" b="1" dirty="0" smtClean="0"/>
              <a:t>的</a:t>
            </a:r>
            <a:r>
              <a:rPr lang="en-US" altLang="zh-CN" b="1" dirty="0" smtClean="0"/>
              <a:t>《</a:t>
            </a:r>
            <a:r>
              <a:rPr lang="zh-CN" altLang="en-US" b="1" dirty="0" smtClean="0"/>
              <a:t>航空运输</a:t>
            </a:r>
            <a:r>
              <a:rPr lang="zh-CN" altLang="zh-CN" b="1" dirty="0" smtClean="0"/>
              <a:t>电子客票行程单</a:t>
            </a:r>
            <a:r>
              <a:rPr lang="en-US" altLang="zh-CN" b="1" dirty="0" smtClean="0"/>
              <a:t>》</a:t>
            </a:r>
            <a:endParaRPr lang="zh-CN" altLang="en-US" b="1" dirty="0"/>
          </a:p>
        </p:txBody>
      </p:sp>
      <p:pic>
        <p:nvPicPr>
          <p:cNvPr id="35842" name="图片 1" descr="C:\Users\caacsc\Desktop\行程单查验单位置_副本.jpg"/>
          <p:cNvPicPr>
            <a:picLocks noChangeAspect="1" noChangeArrowheads="1"/>
          </p:cNvPicPr>
          <p:nvPr/>
        </p:nvPicPr>
        <p:blipFill>
          <a:blip r:embed="rId4" cstate="print"/>
          <a:srcRect/>
          <a:stretch>
            <a:fillRect/>
          </a:stretch>
        </p:blipFill>
        <p:spPr bwMode="auto">
          <a:xfrm>
            <a:off x="1331640" y="3501008"/>
            <a:ext cx="6497811" cy="273056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委托购票流程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1</a:t>
              </a:r>
              <a:endParaRPr lang="zh-CN" altLang="en-US" sz="2800" b="1" dirty="0"/>
            </a:p>
          </p:txBody>
        </p:sp>
      </p:grpSp>
      <p:sp>
        <p:nvSpPr>
          <p:cNvPr id="52" name="矩形 51"/>
          <p:cNvSpPr/>
          <p:nvPr/>
        </p:nvSpPr>
        <p:spPr>
          <a:xfrm>
            <a:off x="395536" y="2204864"/>
            <a:ext cx="4984057"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（三）出票并获取报销凭证</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011995" y="2705144"/>
            <a:ext cx="70883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zh-CN" altLang="zh-CN" b="1" dirty="0" smtClean="0">
                <a:solidFill>
                  <a:srgbClr val="2B3CE1"/>
                </a:solidFill>
                <a:latin typeface="+mn-ea"/>
                <a:cs typeface="Times New Roman" pitchFamily="18" charset="0"/>
              </a:rPr>
              <a:t>验证通过</a:t>
            </a:r>
            <a:r>
              <a:rPr lang="zh-CN" altLang="en-US" b="1" dirty="0" smtClean="0">
                <a:solidFill>
                  <a:srgbClr val="2B3CE1"/>
                </a:solidFill>
                <a:latin typeface="+mn-ea"/>
                <a:cs typeface="Times New Roman" pitchFamily="18" charset="0"/>
              </a:rPr>
              <a:t>并出票后，向出票服务商索取报销凭证</a:t>
            </a:r>
          </a:p>
        </p:txBody>
      </p:sp>
      <p:sp>
        <p:nvSpPr>
          <p:cNvPr id="9" name="矩形 8"/>
          <p:cNvSpPr/>
          <p:nvPr/>
        </p:nvSpPr>
        <p:spPr>
          <a:xfrm>
            <a:off x="1403648" y="6381328"/>
            <a:ext cx="5796136" cy="369332"/>
          </a:xfrm>
          <a:prstGeom prst="rect">
            <a:avLst/>
          </a:prstGeom>
        </p:spPr>
        <p:txBody>
          <a:bodyPr wrap="square">
            <a:spAutoFit/>
          </a:bodyPr>
          <a:lstStyle/>
          <a:p>
            <a:pPr algn="ctr"/>
            <a:r>
              <a:rPr lang="zh-CN" altLang="en-US" b="1" dirty="0" smtClean="0"/>
              <a:t>政府采购机票查验单</a:t>
            </a:r>
            <a:endParaRPr lang="zh-CN" altLang="en-US" b="1" dirty="0"/>
          </a:p>
        </p:txBody>
      </p:sp>
      <p:pic>
        <p:nvPicPr>
          <p:cNvPr id="36866" name="图片 10" descr="https://www.gpticket.org/static/images/querymanual04.jpg"/>
          <p:cNvPicPr>
            <a:picLocks noChangeAspect="1" noChangeArrowheads="1"/>
          </p:cNvPicPr>
          <p:nvPr/>
        </p:nvPicPr>
        <p:blipFill>
          <a:blip r:embed="rId4" cstate="print"/>
          <a:srcRect t="4251" b="8630"/>
          <a:stretch>
            <a:fillRect/>
          </a:stretch>
        </p:blipFill>
        <p:spPr bwMode="auto">
          <a:xfrm>
            <a:off x="1331640" y="3212976"/>
            <a:ext cx="6420763" cy="309634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委托购票流程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1</a:t>
              </a:r>
              <a:endParaRPr lang="zh-CN" altLang="en-US" sz="2800" b="1" dirty="0"/>
            </a:p>
          </p:txBody>
        </p:sp>
      </p:grpSp>
      <p:sp>
        <p:nvSpPr>
          <p:cNvPr id="52" name="矩形 51"/>
          <p:cNvSpPr/>
          <p:nvPr/>
        </p:nvSpPr>
        <p:spPr>
          <a:xfrm>
            <a:off x="395536" y="2204864"/>
            <a:ext cx="4985660"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（四）支付票款</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011995" y="2705144"/>
            <a:ext cx="70883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zh-CN" altLang="zh-CN" dirty="0" smtClean="0"/>
              <a:t> </a:t>
            </a:r>
            <a:r>
              <a:rPr lang="zh-CN" altLang="zh-CN" b="1" dirty="0" smtClean="0">
                <a:solidFill>
                  <a:srgbClr val="2B3CE1"/>
                </a:solidFill>
                <a:latin typeface="+mn-ea"/>
                <a:cs typeface="Times New Roman" pitchFamily="18" charset="0"/>
              </a:rPr>
              <a:t>购票人将票款足额支付给服务商</a:t>
            </a:r>
            <a:endParaRPr lang="zh-CN" altLang="en-US" b="1" dirty="0" smtClean="0">
              <a:solidFill>
                <a:srgbClr val="2B3CE1"/>
              </a:solidFill>
              <a:latin typeface="+mn-ea"/>
              <a:cs typeface="Times New Roman" pitchFamily="18" charset="0"/>
            </a:endParaRPr>
          </a:p>
        </p:txBody>
      </p:sp>
      <p:graphicFrame>
        <p:nvGraphicFramePr>
          <p:cNvPr id="11" name="表格 10"/>
          <p:cNvGraphicFramePr>
            <a:graphicFrameLocks noGrp="1"/>
          </p:cNvGraphicFramePr>
          <p:nvPr/>
        </p:nvGraphicFramePr>
        <p:xfrm>
          <a:off x="1403648" y="3356992"/>
          <a:ext cx="6547344" cy="2448272"/>
        </p:xfrm>
        <a:graphic>
          <a:graphicData uri="http://schemas.openxmlformats.org/drawingml/2006/table">
            <a:tbl>
              <a:tblPr firstRow="1" bandRow="1">
                <a:tableStyleId>{10A1B5D5-9B99-4C35-A422-299274C87663}</a:tableStyleId>
              </a:tblPr>
              <a:tblGrid>
                <a:gridCol w="1656184"/>
                <a:gridCol w="1512168"/>
                <a:gridCol w="3378992"/>
              </a:tblGrid>
              <a:tr h="370840">
                <a:tc>
                  <a:txBody>
                    <a:bodyPr/>
                    <a:lstStyle/>
                    <a:p>
                      <a:pPr algn="ctr"/>
                      <a:r>
                        <a:rPr lang="zh-CN" altLang="en-US" b="1" dirty="0" smtClean="0">
                          <a:latin typeface="微软雅黑" pitchFamily="34" charset="-122"/>
                          <a:ea typeface="微软雅黑" pitchFamily="34" charset="-122"/>
                        </a:rPr>
                        <a:t>验证方式</a:t>
                      </a:r>
                      <a:endParaRPr lang="zh-CN" altLang="en-US" b="1" dirty="0">
                        <a:latin typeface="微软雅黑" pitchFamily="34" charset="-122"/>
                        <a:ea typeface="微软雅黑" pitchFamily="34" charset="-122"/>
                      </a:endParaRPr>
                    </a:p>
                  </a:txBody>
                  <a:tcPr>
                    <a:lnR w="12700" cap="flat" cmpd="sng" algn="ctr">
                      <a:solidFill>
                        <a:schemeClr val="accent6">
                          <a:lumMod val="60000"/>
                          <a:lumOff val="40000"/>
                        </a:schemeClr>
                      </a:solidFill>
                      <a:prstDash val="solid"/>
                      <a:round/>
                      <a:headEnd type="none" w="med" len="med"/>
                      <a:tailEnd type="none" w="med" len="med"/>
                    </a:lnR>
                  </a:tcPr>
                </a:tc>
                <a:tc>
                  <a:txBody>
                    <a:bodyPr/>
                    <a:lstStyle/>
                    <a:p>
                      <a:pPr algn="ctr"/>
                      <a:r>
                        <a:rPr lang="zh-CN" altLang="en-US" b="1" dirty="0" smtClean="0">
                          <a:latin typeface="微软雅黑" pitchFamily="34" charset="-122"/>
                          <a:ea typeface="微软雅黑" pitchFamily="34" charset="-122"/>
                        </a:rPr>
                        <a:t>支付方式</a:t>
                      </a:r>
                      <a:endParaRPr lang="zh-CN" altLang="en-US" b="1" dirty="0">
                        <a:latin typeface="微软雅黑" pitchFamily="34" charset="-122"/>
                        <a:ea typeface="微软雅黑" pitchFamily="34" charset="-122"/>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tcPr>
                </a:tc>
                <a:tc>
                  <a:txBody>
                    <a:bodyPr/>
                    <a:lstStyle/>
                    <a:p>
                      <a:pPr algn="ctr"/>
                      <a:r>
                        <a:rPr lang="zh-CN" altLang="en-US" b="1" dirty="0" smtClean="0">
                          <a:latin typeface="微软雅黑" pitchFamily="34" charset="-122"/>
                          <a:ea typeface="微软雅黑" pitchFamily="34" charset="-122"/>
                        </a:rPr>
                        <a:t>注意事项</a:t>
                      </a:r>
                      <a:endParaRPr lang="zh-CN" altLang="en-US" b="1" dirty="0">
                        <a:latin typeface="微软雅黑" pitchFamily="34" charset="-122"/>
                        <a:ea typeface="微软雅黑" pitchFamily="34" charset="-122"/>
                      </a:endParaRPr>
                    </a:p>
                  </a:txBody>
                  <a:tcPr>
                    <a:lnL w="12700" cap="flat" cmpd="sng" algn="ctr">
                      <a:solidFill>
                        <a:schemeClr val="accent6">
                          <a:lumMod val="60000"/>
                          <a:lumOff val="40000"/>
                        </a:schemeClr>
                      </a:solidFill>
                      <a:prstDash val="solid"/>
                      <a:round/>
                      <a:headEnd type="none" w="med" len="med"/>
                      <a:tailEnd type="none" w="med" len="med"/>
                    </a:lnL>
                  </a:tcPr>
                </a:tc>
              </a:tr>
              <a:tr h="781288">
                <a:tc>
                  <a:txBody>
                    <a:bodyPr/>
                    <a:lstStyle/>
                    <a:p>
                      <a:pPr algn="ctr">
                        <a:lnSpc>
                          <a:spcPct val="200000"/>
                        </a:lnSpc>
                      </a:pPr>
                      <a:r>
                        <a:rPr lang="zh-CN" altLang="zh-CN" dirty="0" smtClean="0">
                          <a:solidFill>
                            <a:schemeClr val="tx1"/>
                          </a:solidFill>
                        </a:rPr>
                        <a:t>公务卡验证</a:t>
                      </a:r>
                      <a:endParaRPr lang="zh-CN" altLang="en-US" dirty="0"/>
                    </a:p>
                  </a:txBody>
                  <a:tcPr>
                    <a:lnR w="12700" cap="flat" cmpd="sng" algn="ctr">
                      <a:solidFill>
                        <a:schemeClr val="accent6">
                          <a:lumMod val="60000"/>
                          <a:lumOff val="40000"/>
                        </a:schemeClr>
                      </a:solidFill>
                      <a:prstDash val="solid"/>
                      <a:round/>
                      <a:headEnd type="none" w="med" len="med"/>
                      <a:tailEnd type="none" w="med" len="med"/>
                    </a:lnR>
                    <a:solidFill>
                      <a:schemeClr val="bg1"/>
                    </a:solidFill>
                  </a:tcPr>
                </a:tc>
                <a:tc>
                  <a:txBody>
                    <a:bodyPr/>
                    <a:lstStyle/>
                    <a:p>
                      <a:r>
                        <a:rPr lang="en-US" altLang="zh-CN" dirty="0" smtClean="0">
                          <a:solidFill>
                            <a:schemeClr val="tx1"/>
                          </a:solidFill>
                        </a:rPr>
                        <a:t>POS</a:t>
                      </a:r>
                      <a:r>
                        <a:rPr lang="zh-CN" altLang="zh-CN" dirty="0" smtClean="0">
                          <a:solidFill>
                            <a:schemeClr val="tx1"/>
                          </a:solidFill>
                        </a:rPr>
                        <a:t>机刷卡方式结算</a:t>
                      </a:r>
                      <a:endParaRPr lang="zh-CN" altLang="en-US" dirty="0"/>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solidFill>
                      <a:schemeClr val="bg1"/>
                    </a:solidFill>
                  </a:tcPr>
                </a:tc>
                <a:tc>
                  <a:txBody>
                    <a:bodyPr/>
                    <a:lstStyle/>
                    <a:p>
                      <a:r>
                        <a:rPr lang="zh-CN" altLang="en-US" dirty="0" smtClean="0"/>
                        <a:t>公务卡内额度充足、卡状态有效</a:t>
                      </a:r>
                      <a:endParaRPr lang="zh-CN" altLang="en-US" dirty="0"/>
                    </a:p>
                  </a:txBody>
                  <a:tcPr>
                    <a:lnL w="12700" cap="flat" cmpd="sng" algn="ctr">
                      <a:solidFill>
                        <a:schemeClr val="accent6">
                          <a:lumMod val="60000"/>
                          <a:lumOff val="40000"/>
                        </a:schemeClr>
                      </a:solidFill>
                      <a:prstDash val="solid"/>
                      <a:round/>
                      <a:headEnd type="none" w="med" len="med"/>
                      <a:tailEnd type="none" w="med" len="med"/>
                    </a:lnL>
                    <a:solidFill>
                      <a:schemeClr val="bg1"/>
                    </a:solidFill>
                  </a:tcPr>
                </a:tc>
              </a:tr>
              <a:tr h="370840">
                <a:tc>
                  <a:txBody>
                    <a:bodyPr/>
                    <a:lstStyle/>
                    <a:p>
                      <a:pPr algn="ctr">
                        <a:lnSpc>
                          <a:spcPct val="200000"/>
                        </a:lnSpc>
                      </a:pPr>
                      <a:r>
                        <a:rPr lang="zh-CN" altLang="zh-CN" dirty="0" smtClean="0">
                          <a:solidFill>
                            <a:schemeClr val="tx1"/>
                          </a:solidFill>
                        </a:rPr>
                        <a:t>预算单位验证</a:t>
                      </a:r>
                      <a:endParaRPr lang="zh-CN" altLang="en-US" dirty="0"/>
                    </a:p>
                  </a:txBody>
                  <a:tcPr>
                    <a:lnR w="12700" cap="flat" cmpd="sng" algn="ctr">
                      <a:solidFill>
                        <a:schemeClr val="accent6">
                          <a:lumMod val="60000"/>
                          <a:lumOff val="40000"/>
                        </a:schemeClr>
                      </a:solidFill>
                      <a:prstDash val="solid"/>
                      <a:round/>
                      <a:headEnd type="none" w="med" len="med"/>
                      <a:tailEnd type="none" w="med" len="med"/>
                    </a:lnR>
                  </a:tcPr>
                </a:tc>
                <a:tc>
                  <a:txBody>
                    <a:bodyPr/>
                    <a:lstStyle/>
                    <a:p>
                      <a:r>
                        <a:rPr lang="zh-CN" altLang="zh-CN" dirty="0" smtClean="0">
                          <a:solidFill>
                            <a:schemeClr val="tx1"/>
                          </a:solidFill>
                        </a:rPr>
                        <a:t>银行转账方式结算</a:t>
                      </a:r>
                      <a:endParaRPr lang="zh-CN" altLang="en-US" dirty="0"/>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tcPr>
                </a:tc>
                <a:tc>
                  <a:txBody>
                    <a:bodyPr/>
                    <a:lstStyle/>
                    <a:p>
                      <a:r>
                        <a:rPr kumimoji="0" lang="zh-CN" altLang="en-US" sz="1800" b="0" i="0" u="none" strike="noStrike" cap="none" normalizeH="0" baseline="0" dirty="0" smtClean="0">
                          <a:ln>
                            <a:noFill/>
                          </a:ln>
                          <a:solidFill>
                            <a:schemeClr val="tx1"/>
                          </a:solidFill>
                          <a:effectLst/>
                          <a:latin typeface="Calibri" pitchFamily="34" charset="0"/>
                          <a:ea typeface="仿宋_GB2312" pitchFamily="49" charset="-122"/>
                          <a:cs typeface="Times New Roman" pitchFamily="18" charset="0"/>
                        </a:rPr>
                        <a:t>加盖预算单位名称印章；</a:t>
                      </a:r>
                      <a:endParaRPr kumimoji="0" lang="en-US" altLang="zh-CN" sz="1800" b="0" i="0" u="none" strike="noStrike" cap="none" normalizeH="0" baseline="0" dirty="0" smtClean="0">
                        <a:ln>
                          <a:noFill/>
                        </a:ln>
                        <a:solidFill>
                          <a:schemeClr val="tx1"/>
                        </a:solidFill>
                        <a:effectLst/>
                        <a:latin typeface="Calibri" pitchFamily="34" charset="0"/>
                        <a:ea typeface="仿宋_GB2312" pitchFamily="49" charset="-122"/>
                        <a:cs typeface="Times New Roman" pitchFamily="18" charset="0"/>
                      </a:endParaRPr>
                    </a:p>
                    <a:p>
                      <a:r>
                        <a:rPr kumimoji="0" lang="zh-CN" altLang="en-US" sz="1800" b="0" i="0" u="none" strike="noStrike" cap="none" normalizeH="0" baseline="0" dirty="0" smtClean="0">
                          <a:ln>
                            <a:noFill/>
                          </a:ln>
                          <a:solidFill>
                            <a:schemeClr val="tx1"/>
                          </a:solidFill>
                          <a:effectLst/>
                          <a:latin typeface="Calibri" pitchFamily="34" charset="0"/>
                          <a:ea typeface="仿宋_GB2312" pitchFamily="49" charset="-122"/>
                          <a:cs typeface="Times New Roman" pitchFamily="18" charset="0"/>
                        </a:rPr>
                        <a:t>用途标注</a:t>
                      </a:r>
                      <a:r>
                        <a:rPr kumimoji="0" lang="zh-CN" altLang="en-US" sz="1800" b="0" i="0" u="none" strike="noStrike" cap="none" normalizeH="0" baseline="0" dirty="0" smtClean="0">
                          <a:ln>
                            <a:noFill/>
                          </a:ln>
                          <a:solidFill>
                            <a:schemeClr val="tx1"/>
                          </a:solidFill>
                          <a:effectLst/>
                          <a:latin typeface="Arial"/>
                          <a:ea typeface="仿宋_GB2312" pitchFamily="49" charset="-122"/>
                          <a:cs typeface="Times New Roman" pitchFamily="18" charset="0"/>
                        </a:rPr>
                        <a:t>“</a:t>
                      </a:r>
                      <a:r>
                        <a:rPr kumimoji="0" lang="zh-CN" altLang="en-US" sz="1800" b="1" i="0" u="none" strike="noStrike" cap="none" normalizeH="0" baseline="0" dirty="0" smtClean="0">
                          <a:ln>
                            <a:noFill/>
                          </a:ln>
                          <a:solidFill>
                            <a:srgbClr val="FF0000"/>
                          </a:solidFill>
                          <a:effectLst/>
                          <a:latin typeface="Calibri" pitchFamily="34" charset="0"/>
                          <a:ea typeface="仿宋_GB2312" pitchFamily="49" charset="-122"/>
                          <a:cs typeface="Times New Roman" pitchFamily="18" charset="0"/>
                        </a:rPr>
                        <a:t>公务机票购票款</a:t>
                      </a:r>
                      <a:r>
                        <a:rPr kumimoji="0" lang="zh-CN" altLang="en-US" sz="1800" b="0" i="0" u="none" strike="noStrike" cap="none" normalizeH="0" baseline="0" dirty="0" smtClean="0">
                          <a:ln>
                            <a:noFill/>
                          </a:ln>
                          <a:solidFill>
                            <a:schemeClr val="tx1"/>
                          </a:solidFill>
                          <a:effectLst/>
                          <a:latin typeface="Arial"/>
                          <a:ea typeface="仿宋_GB2312" pitchFamily="49" charset="-122"/>
                          <a:cs typeface="Times New Roman" pitchFamily="18" charset="0"/>
                        </a:rPr>
                        <a:t>”</a:t>
                      </a:r>
                      <a:r>
                        <a:rPr kumimoji="0" lang="zh-CN" altLang="en-US" sz="1800" b="0" i="0" u="none" strike="noStrike" cap="none" normalizeH="0" baseline="0" dirty="0" smtClean="0">
                          <a:ln>
                            <a:noFill/>
                          </a:ln>
                          <a:solidFill>
                            <a:schemeClr val="tx1"/>
                          </a:solidFill>
                          <a:effectLst/>
                          <a:latin typeface="Calibri" pitchFamily="34" charset="0"/>
                          <a:ea typeface="仿宋_GB2312" pitchFamily="49" charset="-122"/>
                          <a:cs typeface="Times New Roman" pitchFamily="18" charset="0"/>
                        </a:rPr>
                        <a:t>；</a:t>
                      </a:r>
                      <a:endParaRPr lang="zh-CN" altLang="en-US" dirty="0"/>
                    </a:p>
                  </a:txBody>
                  <a:tcPr>
                    <a:lnL w="12700" cap="flat" cmpd="sng" algn="ctr">
                      <a:solidFill>
                        <a:schemeClr val="accent6">
                          <a:lumMod val="60000"/>
                          <a:lumOff val="40000"/>
                        </a:schemeClr>
                      </a:solidFill>
                      <a:prstDash val="solid"/>
                      <a:round/>
                      <a:headEnd type="none" w="med" len="med"/>
                      <a:tailEnd type="none" w="med" len="med"/>
                    </a:lnL>
                  </a:tcPr>
                </a:tc>
              </a:tr>
              <a:tr h="656064">
                <a:tc gridSpan="3">
                  <a:txBody>
                    <a:bodyPr/>
                    <a:lstStyle/>
                    <a:p>
                      <a:pPr algn="ctr">
                        <a:lnSpc>
                          <a:spcPct val="200000"/>
                        </a:lnSpc>
                      </a:pPr>
                      <a:r>
                        <a:rPr lang="zh-CN" altLang="zh-CN" b="1" dirty="0" smtClean="0">
                          <a:solidFill>
                            <a:schemeClr val="tx1"/>
                          </a:solidFill>
                        </a:rPr>
                        <a:t>两种验证方式对应的结算方式</a:t>
                      </a:r>
                      <a:r>
                        <a:rPr lang="zh-CN" altLang="zh-CN" b="1" dirty="0" smtClean="0">
                          <a:solidFill>
                            <a:srgbClr val="FF0000"/>
                          </a:solidFill>
                        </a:rPr>
                        <a:t>不得混用</a:t>
                      </a:r>
                      <a:r>
                        <a:rPr lang="zh-CN" altLang="zh-CN" b="1" dirty="0" smtClean="0">
                          <a:solidFill>
                            <a:schemeClr val="tx1"/>
                          </a:solidFill>
                        </a:rPr>
                        <a:t>，且不得使用现金结算</a:t>
                      </a:r>
                      <a:endParaRPr lang="zh-CN" altLang="en-US" dirty="0">
                        <a:solidFill>
                          <a:schemeClr val="tx1"/>
                        </a:solidFill>
                      </a:endParaRPr>
                    </a:p>
                  </a:txBody>
                  <a:tcPr/>
                </a:tc>
                <a:tc hMerge="1">
                  <a:txBody>
                    <a:bodyPr/>
                    <a:lstStyle/>
                    <a:p>
                      <a:endParaRPr lang="zh-CN" altLang="en-US" dirty="0"/>
                    </a:p>
                  </a:txBody>
                  <a:tcPr>
                    <a:lnL w="12700" cap="flat" cmpd="sng" algn="ctr">
                      <a:solidFill>
                        <a:schemeClr val="accent6">
                          <a:lumMod val="60000"/>
                          <a:lumOff val="40000"/>
                        </a:schemeClr>
                      </a:solidFill>
                      <a:prstDash val="solid"/>
                      <a:round/>
                      <a:headEnd type="none" w="med" len="med"/>
                      <a:tailEnd type="none" w="med" len="med"/>
                    </a:lnL>
                  </a:tcPr>
                </a:tc>
                <a:tc hMerge="1">
                  <a:txBody>
                    <a:bodyPr/>
                    <a:lstStyle/>
                    <a:p>
                      <a:endParaRPr lang="zh-CN" altLang="en-US"/>
                    </a:p>
                  </a:txBody>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委托购票流程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1</a:t>
              </a:r>
              <a:endParaRPr lang="zh-CN" altLang="en-US" sz="2800" b="1" dirty="0"/>
            </a:p>
          </p:txBody>
        </p:sp>
      </p:grpSp>
      <p:sp>
        <p:nvSpPr>
          <p:cNvPr id="52" name="矩形 51"/>
          <p:cNvSpPr/>
          <p:nvPr/>
        </p:nvSpPr>
        <p:spPr>
          <a:xfrm>
            <a:off x="395536" y="2204864"/>
            <a:ext cx="4995278"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（五）机票改期、升舱</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011995" y="2705144"/>
            <a:ext cx="70883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zh-CN" altLang="zh-CN" dirty="0" smtClean="0"/>
              <a:t> </a:t>
            </a:r>
            <a:r>
              <a:rPr lang="zh-CN" altLang="zh-CN" b="1" dirty="0" smtClean="0">
                <a:solidFill>
                  <a:srgbClr val="2B3CE1"/>
                </a:solidFill>
                <a:latin typeface="+mn-ea"/>
                <a:cs typeface="Times New Roman" pitchFamily="18" charset="0"/>
              </a:rPr>
              <a:t>购票人</a:t>
            </a:r>
            <a:r>
              <a:rPr lang="zh-CN" altLang="en-US" b="1" dirty="0" smtClean="0">
                <a:solidFill>
                  <a:srgbClr val="2B3CE1"/>
                </a:solidFill>
                <a:latin typeface="+mn-ea"/>
                <a:cs typeface="Times New Roman" pitchFamily="18" charset="0"/>
              </a:rPr>
              <a:t>联系出票</a:t>
            </a:r>
            <a:r>
              <a:rPr lang="zh-CN" altLang="zh-CN" b="1" dirty="0" smtClean="0">
                <a:solidFill>
                  <a:srgbClr val="2B3CE1"/>
                </a:solidFill>
                <a:latin typeface="+mn-ea"/>
                <a:cs typeface="Times New Roman" pitchFamily="18" charset="0"/>
              </a:rPr>
              <a:t>服务商</a:t>
            </a:r>
            <a:r>
              <a:rPr lang="zh-CN" altLang="en-US" b="1" dirty="0" smtClean="0">
                <a:solidFill>
                  <a:srgbClr val="2B3CE1"/>
                </a:solidFill>
                <a:latin typeface="+mn-ea"/>
                <a:cs typeface="Times New Roman" pitchFamily="18" charset="0"/>
              </a:rPr>
              <a:t>或承运航空公司进行改期、升舱</a:t>
            </a:r>
          </a:p>
        </p:txBody>
      </p:sp>
      <p:sp>
        <p:nvSpPr>
          <p:cNvPr id="39937" name="Rectangle 1"/>
          <p:cNvSpPr>
            <a:spLocks noChangeArrowheads="1"/>
          </p:cNvSpPr>
          <p:nvPr/>
        </p:nvSpPr>
        <p:spPr bwMode="auto">
          <a:xfrm>
            <a:off x="1187624" y="3789040"/>
            <a:ext cx="705678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US" altLang="zh-CN" sz="2000" b="1" dirty="0" smtClean="0"/>
              <a:t>1</a:t>
            </a:r>
            <a:r>
              <a:rPr lang="zh-CN" altLang="en-US" sz="2000" b="1" dirty="0" smtClean="0"/>
              <a:t>）</a:t>
            </a:r>
            <a:r>
              <a:rPr lang="zh-CN" altLang="zh-CN" sz="2000" b="1" dirty="0" smtClean="0"/>
              <a:t>换开票时，乘机人信息不能修改；</a:t>
            </a:r>
            <a:endParaRPr lang="en-US" altLang="zh-CN" sz="2000" b="1" dirty="0" smtClean="0"/>
          </a:p>
          <a:p>
            <a:pPr marL="0" marR="0" lvl="0" indent="0" algn="l" defTabSz="914400" rtl="0" eaLnBrk="1" fontAlgn="base" latinLnBrk="0" hangingPunct="1">
              <a:lnSpc>
                <a:spcPct val="100000"/>
              </a:lnSpc>
              <a:spcBef>
                <a:spcPct val="0"/>
              </a:spcBef>
              <a:spcAft>
                <a:spcPct val="0"/>
              </a:spcAft>
              <a:buClrTx/>
              <a:buSzTx/>
              <a:tabLst/>
            </a:pPr>
            <a:endParaRPr lang="zh-CN" altLang="zh-CN" sz="2000" b="1" dirty="0" smtClean="0"/>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2000" b="1" dirty="0" smtClean="0"/>
              <a:t>2</a:t>
            </a:r>
            <a:r>
              <a:rPr lang="zh-CN" altLang="en-US" sz="2000" b="1" dirty="0" smtClean="0"/>
              <a:t>）如产生差价需补交票款，为方便后期退款，尽量按照原票支付方式（公务卡</a:t>
            </a:r>
            <a:r>
              <a:rPr lang="en-US" altLang="zh-CN" sz="2000" b="1" dirty="0" smtClean="0"/>
              <a:t>/</a:t>
            </a:r>
            <a:r>
              <a:rPr lang="zh-CN" altLang="en-US" sz="2000" b="1" dirty="0" smtClean="0"/>
              <a:t>预算单位转账）支付服务商差价票款。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571472" y="2317658"/>
            <a:ext cx="3571900" cy="558806"/>
          </a:xfrm>
          <a:prstGeom prst="rect">
            <a:avLst/>
          </a:prstGeom>
          <a:noFill/>
          <a:ln w="3175" algn="ctr">
            <a:noFill/>
            <a:miter lim="800000"/>
            <a:headEnd/>
            <a:tailEnd/>
          </a:ln>
        </p:spPr>
        <p:txBody>
          <a:bodyPr/>
          <a:lstStyle/>
          <a:p>
            <a:pPr>
              <a:spcBef>
                <a:spcPct val="20000"/>
              </a:spcBef>
              <a:buFont typeface="Wingdings" pitchFamily="2" charset="2"/>
              <a:buChar char="Ø"/>
              <a:defRPr/>
            </a:pPr>
            <a:r>
              <a:rPr lang="zh-CN" altLang="en-US" sz="2400" b="1" dirty="0" smtClean="0">
                <a:solidFill>
                  <a:srgbClr val="002060"/>
                </a:solidFill>
                <a:latin typeface="微软雅黑" pitchFamily="34" charset="-122"/>
                <a:ea typeface="微软雅黑" pitchFamily="34" charset="-122"/>
              </a:rPr>
              <a:t>  采购单位范围：</a:t>
            </a:r>
            <a:endParaRPr lang="zh-CN" altLang="en-US" sz="2400" b="1" dirty="0">
              <a:solidFill>
                <a:srgbClr val="C00000"/>
              </a:solidFill>
              <a:latin typeface="微软雅黑" pitchFamily="34" charset="-122"/>
              <a:ea typeface="微软雅黑" pitchFamily="34" charset="-122"/>
            </a:endParaRPr>
          </a:p>
        </p:txBody>
      </p:sp>
      <p:grpSp>
        <p:nvGrpSpPr>
          <p:cNvPr id="6" name="组合 5"/>
          <p:cNvGrpSpPr/>
          <p:nvPr/>
        </p:nvGrpSpPr>
        <p:grpSpPr>
          <a:xfrm>
            <a:off x="0" y="5301208"/>
            <a:ext cx="6552728" cy="1294413"/>
            <a:chOff x="591040" y="4656144"/>
            <a:chExt cx="6552728" cy="1294413"/>
          </a:xfrm>
        </p:grpSpPr>
        <p:sp>
          <p:nvSpPr>
            <p:cNvPr id="7" name="Rectangle 5"/>
            <p:cNvSpPr>
              <a:spLocks noChangeArrowheads="1"/>
            </p:cNvSpPr>
            <p:nvPr/>
          </p:nvSpPr>
          <p:spPr bwMode="auto">
            <a:xfrm>
              <a:off x="591040" y="4656144"/>
              <a:ext cx="6552728" cy="558806"/>
            </a:xfrm>
            <a:prstGeom prst="rect">
              <a:avLst/>
            </a:prstGeom>
            <a:noFill/>
            <a:ln w="9525" algn="ctr">
              <a:noFill/>
              <a:miter lim="800000"/>
              <a:headEnd/>
              <a:tailEnd/>
            </a:ln>
          </p:spPr>
          <p:txBody>
            <a:bodyPr/>
            <a:lstStyle/>
            <a:p>
              <a:pPr algn="ctr">
                <a:spcBef>
                  <a:spcPct val="20000"/>
                </a:spcBef>
                <a:buFont typeface="Wingdings" pitchFamily="2" charset="2"/>
                <a:buChar char="Ø"/>
                <a:defRPr/>
              </a:pPr>
              <a:r>
                <a:rPr lang="zh-CN" altLang="en-US" sz="2400" b="1" dirty="0" smtClean="0">
                  <a:solidFill>
                    <a:srgbClr val="002060"/>
                  </a:solidFill>
                  <a:latin typeface="微软雅黑" pitchFamily="34" charset="-122"/>
                  <a:ea typeface="微软雅黑" pitchFamily="34" charset="-122"/>
                </a:rPr>
                <a:t>  采购项目范围：</a:t>
              </a:r>
              <a:r>
                <a:rPr lang="zh-CN" altLang="en-US" sz="2400" b="1" dirty="0" smtClean="0">
                  <a:solidFill>
                    <a:srgbClr val="C00000"/>
                  </a:solidFill>
                  <a:latin typeface="微软雅黑" pitchFamily="34" charset="-122"/>
                  <a:ea typeface="微软雅黑" pitchFamily="34" charset="-122"/>
                </a:rPr>
                <a:t>国际、国内航空客票    </a:t>
              </a:r>
              <a:endParaRPr lang="zh-CN" altLang="en-US" sz="2400" b="1" dirty="0">
                <a:solidFill>
                  <a:srgbClr val="C00000"/>
                </a:solidFill>
                <a:latin typeface="微软雅黑" pitchFamily="34" charset="-122"/>
                <a:ea typeface="微软雅黑" pitchFamily="34" charset="-122"/>
              </a:endParaRPr>
            </a:p>
          </p:txBody>
        </p:sp>
        <p:grpSp>
          <p:nvGrpSpPr>
            <p:cNvPr id="8" name="组合 15"/>
            <p:cNvGrpSpPr/>
            <p:nvPr/>
          </p:nvGrpSpPr>
          <p:grpSpPr>
            <a:xfrm>
              <a:off x="1553934" y="5307615"/>
              <a:ext cx="5316079" cy="642942"/>
              <a:chOff x="1411058" y="4664673"/>
              <a:chExt cx="5316079" cy="642942"/>
            </a:xfrm>
          </p:grpSpPr>
          <p:sp>
            <p:nvSpPr>
              <p:cNvPr id="9" name="矩形 5"/>
              <p:cNvSpPr/>
              <p:nvPr/>
            </p:nvSpPr>
            <p:spPr>
              <a:xfrm>
                <a:off x="1411058" y="4805290"/>
                <a:ext cx="1958493" cy="430887"/>
              </a:xfrm>
              <a:prstGeom prst="rect">
                <a:avLst/>
              </a:prstGeom>
              <a:solidFill>
                <a:srgbClr val="00B0F0"/>
              </a:solidFill>
              <a:ln>
                <a:noFill/>
                <a:prstDash val="dashDot"/>
              </a:ln>
            </p:spPr>
            <p:txBody>
              <a:bodyPr wrap="square">
                <a:spAutoFit/>
              </a:bodyPr>
              <a:lstStyle/>
              <a:p>
                <a:r>
                  <a:rPr lang="zh-CN" altLang="en-US" sz="2200" b="1" dirty="0" smtClean="0">
                    <a:solidFill>
                      <a:schemeClr val="bg1"/>
                    </a:solidFill>
                    <a:latin typeface="微软雅黑" pitchFamily="34" charset="-122"/>
                    <a:ea typeface="微软雅黑" pitchFamily="34" charset="-122"/>
                  </a:rPr>
                  <a:t>国内公务出差</a:t>
                </a:r>
                <a:endParaRPr lang="zh-CN" altLang="en-US" sz="2200" dirty="0">
                  <a:solidFill>
                    <a:schemeClr val="bg1"/>
                  </a:solidFill>
                  <a:latin typeface="微软雅黑" pitchFamily="34" charset="-122"/>
                  <a:ea typeface="微软雅黑" pitchFamily="34" charset="-122"/>
                </a:endParaRPr>
              </a:p>
            </p:txBody>
          </p:sp>
          <p:sp>
            <p:nvSpPr>
              <p:cNvPr id="10" name="矩形 9"/>
              <p:cNvSpPr/>
              <p:nvPr/>
            </p:nvSpPr>
            <p:spPr>
              <a:xfrm>
                <a:off x="4768644" y="4805290"/>
                <a:ext cx="1958493" cy="430887"/>
              </a:xfrm>
              <a:prstGeom prst="rect">
                <a:avLst/>
              </a:prstGeom>
              <a:solidFill>
                <a:srgbClr val="00B0F0"/>
              </a:solidFill>
              <a:ln>
                <a:noFill/>
                <a:prstDash val="dashDot"/>
              </a:ln>
            </p:spPr>
            <p:txBody>
              <a:bodyPr wrap="square">
                <a:spAutoFit/>
              </a:bodyPr>
              <a:lstStyle/>
              <a:p>
                <a:r>
                  <a:rPr lang="zh-CN" altLang="en-US" sz="2200" b="1" dirty="0" smtClean="0">
                    <a:solidFill>
                      <a:schemeClr val="bg1"/>
                    </a:solidFill>
                    <a:latin typeface="微软雅黑" pitchFamily="34" charset="-122"/>
                    <a:ea typeface="微软雅黑" pitchFamily="34" charset="-122"/>
                  </a:rPr>
                  <a:t>因公出国机票</a:t>
                </a:r>
              </a:p>
            </p:txBody>
          </p:sp>
          <p:grpSp>
            <p:nvGrpSpPr>
              <p:cNvPr id="11" name="组合 12"/>
              <p:cNvGrpSpPr/>
              <p:nvPr/>
            </p:nvGrpSpPr>
            <p:grpSpPr>
              <a:xfrm>
                <a:off x="3228461" y="4664673"/>
                <a:ext cx="1212659" cy="642942"/>
                <a:chOff x="1574623" y="1576399"/>
                <a:chExt cx="1486451" cy="788104"/>
              </a:xfrm>
            </p:grpSpPr>
            <p:sp>
              <p:nvSpPr>
                <p:cNvPr id="12" name="加号 11"/>
                <p:cNvSpPr/>
                <p:nvPr/>
              </p:nvSpPr>
              <p:spPr>
                <a:xfrm>
                  <a:off x="2272970" y="1576399"/>
                  <a:ext cx="788104" cy="788104"/>
                </a:xfrm>
                <a:prstGeom prst="mathPlus">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3" name="加号 4"/>
                <p:cNvSpPr/>
                <p:nvPr/>
              </p:nvSpPr>
              <p:spPr>
                <a:xfrm>
                  <a:off x="1574623" y="1939318"/>
                  <a:ext cx="579178" cy="1853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CN" altLang="en-US" sz="1300" kern="1200">
                    <a:latin typeface="微软雅黑" pitchFamily="34" charset="-122"/>
                    <a:ea typeface="微软雅黑" pitchFamily="34" charset="-122"/>
                  </a:endParaRPr>
                </a:p>
              </p:txBody>
            </p:sp>
          </p:grpSp>
        </p:grpSp>
      </p:grpSp>
      <p:grpSp>
        <p:nvGrpSpPr>
          <p:cNvPr id="14" name="组合 13"/>
          <p:cNvGrpSpPr/>
          <p:nvPr/>
        </p:nvGrpSpPr>
        <p:grpSpPr>
          <a:xfrm>
            <a:off x="714348" y="2965572"/>
            <a:ext cx="7072362" cy="2143140"/>
            <a:chOff x="928662" y="2143116"/>
            <a:chExt cx="7072362" cy="2143140"/>
          </a:xfrm>
        </p:grpSpPr>
        <p:pic>
          <p:nvPicPr>
            <p:cNvPr id="1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561292">
              <a:off x="5701101" y="2356163"/>
              <a:ext cx="1884795" cy="1741039"/>
            </a:xfrm>
            <a:prstGeom prst="rect">
              <a:avLst/>
            </a:prstGeom>
            <a:noFill/>
            <a:ln w="9525">
              <a:noFill/>
              <a:miter lim="800000"/>
              <a:headEnd/>
              <a:tailEnd/>
            </a:ln>
            <a:effectLst/>
          </p:spPr>
        </p:pic>
        <p:sp>
          <p:nvSpPr>
            <p:cNvPr id="16" name="燕尾形 15"/>
            <p:cNvSpPr/>
            <p:nvPr/>
          </p:nvSpPr>
          <p:spPr>
            <a:xfrm>
              <a:off x="1000100" y="2861676"/>
              <a:ext cx="4572032" cy="357190"/>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微软雅黑" pitchFamily="34" charset="-122"/>
                  <a:ea typeface="微软雅黑" pitchFamily="34" charset="-122"/>
                </a:rPr>
                <a:t>事业单位</a:t>
              </a:r>
              <a:endParaRPr lang="zh-CN" altLang="en-US" b="1" dirty="0">
                <a:solidFill>
                  <a:schemeClr val="bg1"/>
                </a:solidFill>
                <a:latin typeface="微软雅黑" pitchFamily="34" charset="-122"/>
                <a:ea typeface="微软雅黑" pitchFamily="34" charset="-122"/>
              </a:endParaRPr>
            </a:p>
          </p:txBody>
        </p:sp>
        <p:sp>
          <p:nvSpPr>
            <p:cNvPr id="17" name="燕尾形 16"/>
            <p:cNvSpPr/>
            <p:nvPr/>
          </p:nvSpPr>
          <p:spPr>
            <a:xfrm>
              <a:off x="1000100" y="2361610"/>
              <a:ext cx="4572032" cy="357190"/>
            </a:xfrm>
            <a:prstGeom prst="chevr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微软雅黑" pitchFamily="34" charset="-122"/>
                  <a:ea typeface="微软雅黑" pitchFamily="34" charset="-122"/>
                </a:rPr>
                <a:t>国家机关</a:t>
              </a:r>
              <a:endParaRPr lang="zh-CN" altLang="en-US" b="1" dirty="0">
                <a:solidFill>
                  <a:schemeClr val="bg1"/>
                </a:solidFill>
                <a:latin typeface="微软雅黑" pitchFamily="34" charset="-122"/>
                <a:ea typeface="微软雅黑" pitchFamily="34" charset="-122"/>
              </a:endParaRPr>
            </a:p>
          </p:txBody>
        </p:sp>
        <p:sp>
          <p:nvSpPr>
            <p:cNvPr id="18" name="燕尾形 17"/>
            <p:cNvSpPr/>
            <p:nvPr/>
          </p:nvSpPr>
          <p:spPr>
            <a:xfrm>
              <a:off x="1000100" y="3361742"/>
              <a:ext cx="4572032" cy="357190"/>
            </a:xfrm>
            <a:prstGeom prst="chevron">
              <a:avLst/>
            </a:prstGeom>
            <a:solidFill>
              <a:srgbClr val="438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微软雅黑" pitchFamily="34" charset="-122"/>
                  <a:ea typeface="微软雅黑" pitchFamily="34" charset="-122"/>
                </a:rPr>
                <a:t>政党组织</a:t>
              </a:r>
              <a:endParaRPr lang="zh-CN" altLang="en-US" b="1" dirty="0">
                <a:solidFill>
                  <a:schemeClr val="bg1"/>
                </a:solidFill>
                <a:latin typeface="微软雅黑" pitchFamily="34" charset="-122"/>
                <a:ea typeface="微软雅黑" pitchFamily="34" charset="-122"/>
              </a:endParaRPr>
            </a:p>
          </p:txBody>
        </p:sp>
        <p:sp>
          <p:nvSpPr>
            <p:cNvPr id="19" name="燕尾形 18"/>
            <p:cNvSpPr/>
            <p:nvPr/>
          </p:nvSpPr>
          <p:spPr>
            <a:xfrm>
              <a:off x="1000100" y="3861808"/>
              <a:ext cx="4572032" cy="357190"/>
            </a:xfrm>
            <a:prstGeom prst="chevron">
              <a:avLst/>
            </a:prstGeom>
            <a:solidFill>
              <a:srgbClr val="80A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微软雅黑" pitchFamily="34" charset="-122"/>
                  <a:ea typeface="微软雅黑" pitchFamily="34" charset="-122"/>
                </a:rPr>
                <a:t>其他使用财政资金支付费用的相关人员</a:t>
              </a:r>
              <a:endParaRPr lang="zh-CN" altLang="en-US" b="1" dirty="0">
                <a:solidFill>
                  <a:schemeClr val="bg1"/>
                </a:solidFill>
                <a:latin typeface="微软雅黑" pitchFamily="34" charset="-122"/>
                <a:ea typeface="微软雅黑" pitchFamily="34" charset="-122"/>
              </a:endParaRPr>
            </a:p>
          </p:txBody>
        </p:sp>
        <p:sp>
          <p:nvSpPr>
            <p:cNvPr id="20" name="矩形 19"/>
            <p:cNvSpPr/>
            <p:nvPr/>
          </p:nvSpPr>
          <p:spPr>
            <a:xfrm>
              <a:off x="928662" y="2143116"/>
              <a:ext cx="7072362" cy="2143140"/>
            </a:xfrm>
            <a:prstGeom prst="rect">
              <a:avLst/>
            </a:prstGeom>
            <a:noFill/>
            <a:ln w="31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grpSp>
      <p:sp>
        <p:nvSpPr>
          <p:cNvPr id="21" name="矩形 20"/>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政策要点</a:t>
            </a:r>
            <a:endParaRPr lang="zh-CN" altLang="en-US" sz="3200" b="1" dirty="0">
              <a:solidFill>
                <a:srgbClr val="FF0000"/>
              </a:solidFill>
              <a:latin typeface="黑体" pitchFamily="49" charset="-122"/>
              <a:ea typeface="黑体" pitchFamily="49" charset="-122"/>
            </a:endParaRPr>
          </a:p>
        </p:txBody>
      </p:sp>
      <p:grpSp>
        <p:nvGrpSpPr>
          <p:cNvPr id="24" name="组合 23"/>
          <p:cNvGrpSpPr/>
          <p:nvPr/>
        </p:nvGrpSpPr>
        <p:grpSpPr>
          <a:xfrm>
            <a:off x="467544" y="1628800"/>
            <a:ext cx="4752528" cy="576064"/>
            <a:chOff x="683568" y="1700808"/>
            <a:chExt cx="4752528" cy="576064"/>
          </a:xfrm>
        </p:grpSpPr>
        <p:sp>
          <p:nvSpPr>
            <p:cNvPr id="22" name="矩形 21"/>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实施范围</a:t>
              </a:r>
              <a:endParaRPr lang="zh-CN" altLang="en-US" sz="2400" b="1" dirty="0">
                <a:latin typeface="黑体" pitchFamily="49" charset="-122"/>
                <a:ea typeface="黑体" pitchFamily="49" charset="-122"/>
              </a:endParaRPr>
            </a:p>
          </p:txBody>
        </p:sp>
        <p:sp>
          <p:nvSpPr>
            <p:cNvPr id="23" name="矩形 22"/>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1</a:t>
              </a:r>
              <a:endParaRPr lang="zh-CN" altLang="en-US" sz="2800" b="1" dirty="0"/>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委托购票流程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1</a:t>
              </a:r>
              <a:endParaRPr lang="zh-CN" altLang="en-US" sz="2800" b="1" dirty="0"/>
            </a:p>
          </p:txBody>
        </p:sp>
      </p:grpSp>
      <p:sp>
        <p:nvSpPr>
          <p:cNvPr id="52" name="矩形 51"/>
          <p:cNvSpPr/>
          <p:nvPr/>
        </p:nvSpPr>
        <p:spPr>
          <a:xfrm>
            <a:off x="395536" y="2204864"/>
            <a:ext cx="4996881"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（六）退票                      </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011995" y="2705144"/>
            <a:ext cx="70883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zh-CN" altLang="zh-CN" dirty="0" smtClean="0"/>
              <a:t> </a:t>
            </a:r>
            <a:r>
              <a:rPr lang="zh-CN" altLang="zh-CN" b="1" dirty="0" smtClean="0">
                <a:solidFill>
                  <a:srgbClr val="2B3CE1"/>
                </a:solidFill>
                <a:latin typeface="+mn-ea"/>
                <a:cs typeface="Times New Roman" pitchFamily="18" charset="0"/>
              </a:rPr>
              <a:t>购票人</a:t>
            </a:r>
            <a:r>
              <a:rPr lang="zh-CN" altLang="en-US" b="1" dirty="0" smtClean="0">
                <a:solidFill>
                  <a:srgbClr val="2B3CE1"/>
                </a:solidFill>
                <a:latin typeface="+mn-ea"/>
                <a:cs typeface="Times New Roman" pitchFamily="18" charset="0"/>
              </a:rPr>
              <a:t>联系出票</a:t>
            </a:r>
            <a:r>
              <a:rPr lang="zh-CN" altLang="zh-CN" b="1" dirty="0" smtClean="0">
                <a:solidFill>
                  <a:srgbClr val="2B3CE1"/>
                </a:solidFill>
                <a:latin typeface="+mn-ea"/>
                <a:cs typeface="Times New Roman" pitchFamily="18" charset="0"/>
              </a:rPr>
              <a:t>服务商</a:t>
            </a:r>
            <a:r>
              <a:rPr lang="zh-CN" altLang="en-US" b="1" dirty="0" smtClean="0">
                <a:solidFill>
                  <a:srgbClr val="2B3CE1"/>
                </a:solidFill>
                <a:latin typeface="+mn-ea"/>
                <a:cs typeface="Times New Roman" pitchFamily="18" charset="0"/>
              </a:rPr>
              <a:t>或承运航空公司进行退票</a:t>
            </a:r>
          </a:p>
        </p:txBody>
      </p:sp>
      <p:sp>
        <p:nvSpPr>
          <p:cNvPr id="39937" name="Rectangle 1"/>
          <p:cNvSpPr>
            <a:spLocks noChangeArrowheads="1"/>
          </p:cNvSpPr>
          <p:nvPr/>
        </p:nvSpPr>
        <p:spPr bwMode="auto">
          <a:xfrm>
            <a:off x="1043608" y="3327377"/>
            <a:ext cx="705678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zh-CN" altLang="zh-CN" sz="2000" b="1" dirty="0" smtClean="0"/>
              <a:t>退票成功后，服务商</a:t>
            </a:r>
            <a:r>
              <a:rPr lang="zh-CN" altLang="en-US" sz="2000" b="1" dirty="0" smtClean="0"/>
              <a:t>将通过原支付渠道退回</a:t>
            </a:r>
            <a:r>
              <a:rPr lang="zh-CN" altLang="zh-CN" sz="2000" b="1" dirty="0" smtClean="0"/>
              <a:t>票款：</a:t>
            </a:r>
            <a:endParaRPr lang="en-US" altLang="zh-CN" sz="2000" b="1" dirty="0" smtClean="0"/>
          </a:p>
          <a:p>
            <a:pPr lvl="0"/>
            <a:endParaRPr lang="zh-CN" altLang="zh-CN" sz="2000" b="1" dirty="0" smtClean="0"/>
          </a:p>
          <a:p>
            <a:pPr lvl="0">
              <a:buFont typeface="Wingdings" pitchFamily="2" charset="2"/>
              <a:buChar char="Ø"/>
            </a:pPr>
            <a:r>
              <a:rPr lang="zh-CN" altLang="zh-CN" sz="2000" b="1" dirty="0" smtClean="0"/>
              <a:t>出票时</a:t>
            </a:r>
            <a:r>
              <a:rPr lang="zh-CN" altLang="en-US" sz="2000" b="1" dirty="0" smtClean="0"/>
              <a:t>通过</a:t>
            </a:r>
            <a:r>
              <a:rPr lang="zh-CN" altLang="zh-CN" sz="2000" b="1" dirty="0" smtClean="0"/>
              <a:t>公务卡支付的，需要在服务商</a:t>
            </a:r>
            <a:r>
              <a:rPr lang="en-US" altLang="zh-CN" sz="2000" b="1" dirty="0" smtClean="0"/>
              <a:t>POS</a:t>
            </a:r>
            <a:r>
              <a:rPr lang="zh-CN" altLang="zh-CN" sz="2000" b="1" dirty="0" smtClean="0"/>
              <a:t>机刷公务卡，将退票款返还给购票人；</a:t>
            </a:r>
            <a:endParaRPr lang="en-US" altLang="zh-CN" sz="2000" b="1" dirty="0" smtClean="0"/>
          </a:p>
          <a:p>
            <a:pPr lvl="0">
              <a:buFont typeface="Wingdings" pitchFamily="2" charset="2"/>
              <a:buChar char="Ø"/>
            </a:pPr>
            <a:endParaRPr lang="zh-CN" altLang="zh-CN" sz="2000" b="1" dirty="0" smtClean="0"/>
          </a:p>
          <a:p>
            <a:pPr lvl="0">
              <a:buFont typeface="Wingdings" pitchFamily="2" charset="2"/>
              <a:buChar char="Ø"/>
            </a:pPr>
            <a:r>
              <a:rPr lang="zh-CN" altLang="zh-CN" sz="2000" b="1" dirty="0" smtClean="0"/>
              <a:t>出票时采用预算单位支票或</a:t>
            </a:r>
            <a:r>
              <a:rPr lang="zh-CN" altLang="en-US" sz="2000" b="1" dirty="0" smtClean="0"/>
              <a:t>其他</a:t>
            </a:r>
            <a:r>
              <a:rPr lang="zh-CN" altLang="zh-CN" sz="2000" b="1" dirty="0" smtClean="0"/>
              <a:t>转账方式支付的，服务商通过转账方式将退票款退到预算单位账户。</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委托购票流程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1</a:t>
              </a:r>
              <a:endParaRPr lang="zh-CN" altLang="en-US" sz="2800" b="1" dirty="0"/>
            </a:p>
          </p:txBody>
        </p:sp>
      </p:grpSp>
      <p:sp>
        <p:nvSpPr>
          <p:cNvPr id="52" name="矩形 51"/>
          <p:cNvSpPr/>
          <p:nvPr/>
        </p:nvSpPr>
        <p:spPr>
          <a:xfrm>
            <a:off x="395536" y="2204864"/>
            <a:ext cx="4996881"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（六）退票                      </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011995" y="2705144"/>
            <a:ext cx="70883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zh-CN" altLang="zh-CN" dirty="0" smtClean="0"/>
              <a:t> </a:t>
            </a:r>
            <a:r>
              <a:rPr lang="zh-CN" altLang="zh-CN" b="1" dirty="0" smtClean="0">
                <a:solidFill>
                  <a:srgbClr val="2B3CE1"/>
                </a:solidFill>
                <a:latin typeface="+mn-ea"/>
                <a:cs typeface="Times New Roman" pitchFamily="18" charset="0"/>
              </a:rPr>
              <a:t>购票人</a:t>
            </a:r>
            <a:r>
              <a:rPr lang="zh-CN" altLang="en-US" b="1" dirty="0" smtClean="0">
                <a:solidFill>
                  <a:srgbClr val="2B3CE1"/>
                </a:solidFill>
                <a:latin typeface="+mn-ea"/>
                <a:cs typeface="Times New Roman" pitchFamily="18" charset="0"/>
              </a:rPr>
              <a:t>联系出票</a:t>
            </a:r>
            <a:r>
              <a:rPr lang="zh-CN" altLang="zh-CN" b="1" dirty="0" smtClean="0">
                <a:solidFill>
                  <a:srgbClr val="2B3CE1"/>
                </a:solidFill>
                <a:latin typeface="+mn-ea"/>
                <a:cs typeface="Times New Roman" pitchFamily="18" charset="0"/>
              </a:rPr>
              <a:t>服务商</a:t>
            </a:r>
            <a:r>
              <a:rPr lang="zh-CN" altLang="en-US" b="1" dirty="0" smtClean="0">
                <a:solidFill>
                  <a:srgbClr val="2B3CE1"/>
                </a:solidFill>
                <a:latin typeface="+mn-ea"/>
                <a:cs typeface="Times New Roman" pitchFamily="18" charset="0"/>
              </a:rPr>
              <a:t>或承运航空公司进行退票</a:t>
            </a:r>
          </a:p>
        </p:txBody>
      </p:sp>
      <p:sp>
        <p:nvSpPr>
          <p:cNvPr id="9" name="矩形 8"/>
          <p:cNvSpPr/>
          <p:nvPr/>
        </p:nvSpPr>
        <p:spPr>
          <a:xfrm>
            <a:off x="1115616" y="3573016"/>
            <a:ext cx="7200800" cy="1015663"/>
          </a:xfrm>
          <a:prstGeom prst="rect">
            <a:avLst/>
          </a:prstGeom>
        </p:spPr>
        <p:txBody>
          <a:bodyPr wrap="square">
            <a:spAutoFit/>
          </a:bodyPr>
          <a:lstStyle/>
          <a:p>
            <a:r>
              <a:rPr lang="zh-CN" altLang="zh-CN" sz="2000" b="1" dirty="0" smtClean="0"/>
              <a:t>退票涉及退票手续费需要报销时，由服务商开具</a:t>
            </a:r>
            <a:r>
              <a:rPr lang="zh-CN" altLang="zh-CN" sz="2000" b="1" dirty="0" smtClean="0">
                <a:solidFill>
                  <a:srgbClr val="FF0000"/>
                </a:solidFill>
              </a:rPr>
              <a:t>退款单据</a:t>
            </a:r>
            <a:endParaRPr lang="en-US" altLang="zh-CN" sz="2000" b="1" dirty="0" smtClean="0"/>
          </a:p>
          <a:p>
            <a:endParaRPr lang="en-US" altLang="zh-CN" sz="2000" b="1" dirty="0" smtClean="0"/>
          </a:p>
          <a:p>
            <a:r>
              <a:rPr lang="zh-CN" altLang="zh-CN" sz="2000" b="1" dirty="0" smtClean="0"/>
              <a:t>购票人可据此单据作为报销凭证，报销退票费用</a:t>
            </a:r>
            <a:endParaRPr lang="zh-CN" altLang="en-US" sz="2000"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自助购票流程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grpSp>
      <p:sp>
        <p:nvSpPr>
          <p:cNvPr id="52" name="矩形 51"/>
          <p:cNvSpPr/>
          <p:nvPr/>
        </p:nvSpPr>
        <p:spPr>
          <a:xfrm>
            <a:off x="395536" y="2204864"/>
            <a:ext cx="4974439"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（一）购票用户注册                      </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011995" y="2566645"/>
            <a:ext cx="7088397"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b="1" dirty="0" smtClean="0">
                <a:solidFill>
                  <a:srgbClr val="2B3CE1"/>
                </a:solidFill>
                <a:latin typeface="+mn-ea"/>
                <a:cs typeface="Times New Roman" pitchFamily="18" charset="0"/>
              </a:rPr>
              <a:t>1</a:t>
            </a:r>
            <a:r>
              <a:rPr lang="zh-CN" altLang="en-US" b="1" dirty="0" smtClean="0">
                <a:solidFill>
                  <a:srgbClr val="2B3CE1"/>
                </a:solidFill>
                <a:latin typeface="+mn-ea"/>
                <a:cs typeface="Times New Roman" pitchFamily="18" charset="0"/>
              </a:rPr>
              <a:t>）</a:t>
            </a:r>
            <a:r>
              <a:rPr lang="zh-CN" altLang="zh-CN" b="1" dirty="0" smtClean="0">
                <a:solidFill>
                  <a:srgbClr val="2B3CE1"/>
                </a:solidFill>
                <a:latin typeface="+mn-ea"/>
                <a:cs typeface="Times New Roman" pitchFamily="18" charset="0"/>
              </a:rPr>
              <a:t>登录政府采购机票管理网站（</a:t>
            </a:r>
            <a:r>
              <a:rPr lang="en-US" altLang="zh-CN" b="1" dirty="0" smtClean="0">
                <a:solidFill>
                  <a:srgbClr val="2B3CE1"/>
                </a:solidFill>
                <a:latin typeface="+mn-ea"/>
                <a:cs typeface="Times New Roman" pitchFamily="18" charset="0"/>
              </a:rPr>
              <a:t>www.gpticket.org</a:t>
            </a:r>
            <a:r>
              <a:rPr lang="zh-CN" altLang="zh-CN" b="1" dirty="0" smtClean="0">
                <a:solidFill>
                  <a:srgbClr val="2B3CE1"/>
                </a:solidFill>
                <a:latin typeface="+mn-ea"/>
                <a:cs typeface="Times New Roman" pitchFamily="18" charset="0"/>
              </a:rPr>
              <a:t>），点击 “购票注册”按钮，进入购票用户注册页面</a:t>
            </a:r>
            <a:endParaRPr lang="zh-CN" altLang="en-US" b="1" dirty="0" smtClean="0">
              <a:solidFill>
                <a:srgbClr val="2B3CE1"/>
              </a:solidFill>
              <a:latin typeface="+mn-ea"/>
              <a:cs typeface="Times New Roman" pitchFamily="18" charset="0"/>
            </a:endParaRPr>
          </a:p>
        </p:txBody>
      </p:sp>
      <p:pic>
        <p:nvPicPr>
          <p:cNvPr id="41986" name="图片 1" descr="https://www.gpticket.org/static/images/gpUserRegisteStep1.jpg"/>
          <p:cNvPicPr>
            <a:picLocks noChangeAspect="1" noChangeArrowheads="1"/>
          </p:cNvPicPr>
          <p:nvPr/>
        </p:nvPicPr>
        <p:blipFill>
          <a:blip r:embed="rId4" cstate="print"/>
          <a:srcRect/>
          <a:stretch>
            <a:fillRect/>
          </a:stretch>
        </p:blipFill>
        <p:spPr bwMode="auto">
          <a:xfrm>
            <a:off x="827584" y="3212976"/>
            <a:ext cx="7632848" cy="350067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自助购票流程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grpSp>
      <p:sp>
        <p:nvSpPr>
          <p:cNvPr id="52" name="矩形 51"/>
          <p:cNvSpPr/>
          <p:nvPr/>
        </p:nvSpPr>
        <p:spPr>
          <a:xfrm>
            <a:off x="395536" y="2204864"/>
            <a:ext cx="4974439"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（一）购票用户注册                      </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011995" y="2566645"/>
            <a:ext cx="7088397"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b="1" dirty="0" smtClean="0">
                <a:solidFill>
                  <a:srgbClr val="2B3CE1"/>
                </a:solidFill>
                <a:latin typeface="+mn-ea"/>
                <a:cs typeface="Times New Roman" pitchFamily="18" charset="0"/>
              </a:rPr>
              <a:t>2</a:t>
            </a:r>
            <a:r>
              <a:rPr lang="zh-CN" altLang="en-US" b="1" dirty="0" smtClean="0">
                <a:solidFill>
                  <a:srgbClr val="2B3CE1"/>
                </a:solidFill>
                <a:latin typeface="+mn-ea"/>
                <a:cs typeface="Times New Roman" pitchFamily="18" charset="0"/>
              </a:rPr>
              <a:t>）</a:t>
            </a:r>
            <a:r>
              <a:rPr lang="zh-CN" altLang="zh-CN" b="1" dirty="0" smtClean="0">
                <a:solidFill>
                  <a:srgbClr val="2B3CE1"/>
                </a:solidFill>
                <a:latin typeface="+mn-ea"/>
                <a:cs typeface="Times New Roman" pitchFamily="18" charset="0"/>
              </a:rPr>
              <a:t>按照页面提示填写信息</a:t>
            </a:r>
            <a:r>
              <a:rPr lang="zh-CN" altLang="en-US" b="1" dirty="0" smtClean="0">
                <a:solidFill>
                  <a:srgbClr val="2B3CE1"/>
                </a:solidFill>
                <a:latin typeface="+mn-ea"/>
                <a:cs typeface="Times New Roman" pitchFamily="18" charset="0"/>
              </a:rPr>
              <a:t>。</a:t>
            </a:r>
            <a:r>
              <a:rPr lang="zh-CN" altLang="zh-CN" b="1" dirty="0" smtClean="0">
                <a:solidFill>
                  <a:srgbClr val="2B3CE1"/>
                </a:solidFill>
                <a:latin typeface="+mn-ea"/>
                <a:cs typeface="Times New Roman" pitchFamily="18" charset="0"/>
              </a:rPr>
              <a:t>填写信息</a:t>
            </a:r>
            <a:r>
              <a:rPr lang="zh-CN" altLang="en-US" b="1" dirty="0" smtClean="0">
                <a:solidFill>
                  <a:srgbClr val="2B3CE1"/>
                </a:solidFill>
                <a:latin typeface="+mn-ea"/>
                <a:cs typeface="Times New Roman" pitchFamily="18" charset="0"/>
              </a:rPr>
              <a:t>需</a:t>
            </a:r>
            <a:r>
              <a:rPr lang="zh-CN" altLang="zh-CN" b="1" dirty="0" smtClean="0">
                <a:solidFill>
                  <a:srgbClr val="2B3CE1"/>
                </a:solidFill>
                <a:latin typeface="+mn-ea"/>
                <a:cs typeface="Times New Roman" pitchFamily="18" charset="0"/>
              </a:rPr>
              <a:t>与公务卡开卡时填写信息一致，并在核查无误后点击“验证”</a:t>
            </a:r>
            <a:endParaRPr lang="zh-CN" altLang="en-US" b="1" dirty="0" smtClean="0">
              <a:solidFill>
                <a:srgbClr val="2B3CE1"/>
              </a:solidFill>
              <a:latin typeface="+mn-ea"/>
              <a:cs typeface="Times New Roman" pitchFamily="18" charset="0"/>
            </a:endParaRPr>
          </a:p>
        </p:txBody>
      </p:sp>
      <p:pic>
        <p:nvPicPr>
          <p:cNvPr id="43010" name="图片 2" descr="https://www.gpticket.org/static/images/gpUserRegisteStep2.jpg"/>
          <p:cNvPicPr>
            <a:picLocks noChangeAspect="1" noChangeArrowheads="1"/>
          </p:cNvPicPr>
          <p:nvPr/>
        </p:nvPicPr>
        <p:blipFill>
          <a:blip r:embed="rId4" cstate="print"/>
          <a:srcRect/>
          <a:stretch>
            <a:fillRect/>
          </a:stretch>
        </p:blipFill>
        <p:spPr bwMode="auto">
          <a:xfrm>
            <a:off x="827584" y="3356992"/>
            <a:ext cx="7848872" cy="309634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自助购票流程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grpSp>
      <p:sp>
        <p:nvSpPr>
          <p:cNvPr id="52" name="矩形 51"/>
          <p:cNvSpPr/>
          <p:nvPr/>
        </p:nvSpPr>
        <p:spPr>
          <a:xfrm>
            <a:off x="395536" y="2204864"/>
            <a:ext cx="4974439"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（一）购票用户注册                      </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011995" y="2564904"/>
            <a:ext cx="70883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b="1" dirty="0" smtClean="0">
                <a:solidFill>
                  <a:srgbClr val="2B3CE1"/>
                </a:solidFill>
                <a:latin typeface="+mn-ea"/>
                <a:cs typeface="Times New Roman" pitchFamily="18" charset="0"/>
              </a:rPr>
              <a:t>3</a:t>
            </a:r>
            <a:r>
              <a:rPr lang="zh-CN" altLang="en-US" b="1" dirty="0" smtClean="0">
                <a:solidFill>
                  <a:srgbClr val="2B3CE1"/>
                </a:solidFill>
                <a:latin typeface="+mn-ea"/>
                <a:cs typeface="Times New Roman" pitchFamily="18" charset="0"/>
              </a:rPr>
              <a:t>）注册登陆邮箱、登陆密码</a:t>
            </a:r>
          </a:p>
        </p:txBody>
      </p:sp>
      <p:pic>
        <p:nvPicPr>
          <p:cNvPr id="44034" name="图片 4" descr="https://www.gpticket.org/static/images/gpUserRegisteStep3.jpg"/>
          <p:cNvPicPr>
            <a:picLocks noChangeAspect="1" noChangeArrowheads="1"/>
          </p:cNvPicPr>
          <p:nvPr/>
        </p:nvPicPr>
        <p:blipFill>
          <a:blip r:embed="rId4" cstate="print"/>
          <a:srcRect/>
          <a:stretch>
            <a:fillRect/>
          </a:stretch>
        </p:blipFill>
        <p:spPr bwMode="auto">
          <a:xfrm>
            <a:off x="1043607" y="3284984"/>
            <a:ext cx="7085907" cy="338437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自助购票流程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grpSp>
      <p:sp>
        <p:nvSpPr>
          <p:cNvPr id="52" name="矩形 51"/>
          <p:cNvSpPr/>
          <p:nvPr/>
        </p:nvSpPr>
        <p:spPr>
          <a:xfrm>
            <a:off x="395536" y="2204864"/>
            <a:ext cx="4974439"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（一）购票用户注册                      </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011995" y="2564904"/>
            <a:ext cx="70883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b="1" dirty="0" smtClean="0">
                <a:solidFill>
                  <a:srgbClr val="2B3CE1"/>
                </a:solidFill>
                <a:latin typeface="+mn-ea"/>
                <a:cs typeface="Times New Roman" pitchFamily="18" charset="0"/>
              </a:rPr>
              <a:t>4</a:t>
            </a:r>
            <a:r>
              <a:rPr lang="zh-CN" altLang="en-US" b="1" dirty="0" smtClean="0">
                <a:solidFill>
                  <a:srgbClr val="2B3CE1"/>
                </a:solidFill>
                <a:latin typeface="+mn-ea"/>
                <a:cs typeface="Times New Roman" pitchFamily="18" charset="0"/>
              </a:rPr>
              <a:t>）注册成功</a:t>
            </a:r>
          </a:p>
        </p:txBody>
      </p:sp>
      <p:pic>
        <p:nvPicPr>
          <p:cNvPr id="45058" name="图片 6" descr="https://www.gpticket.org/static/images/gpUserRegisteStep5.jpg"/>
          <p:cNvPicPr>
            <a:picLocks noChangeAspect="1" noChangeArrowheads="1"/>
          </p:cNvPicPr>
          <p:nvPr/>
        </p:nvPicPr>
        <p:blipFill>
          <a:blip r:embed="rId4" cstate="print"/>
          <a:srcRect/>
          <a:stretch>
            <a:fillRect/>
          </a:stretch>
        </p:blipFill>
        <p:spPr bwMode="auto">
          <a:xfrm>
            <a:off x="683568" y="3356992"/>
            <a:ext cx="7633962" cy="201622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自助购票流程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grpSp>
      <p:sp>
        <p:nvSpPr>
          <p:cNvPr id="52" name="矩形 51"/>
          <p:cNvSpPr/>
          <p:nvPr/>
        </p:nvSpPr>
        <p:spPr>
          <a:xfrm>
            <a:off x="395536" y="2204864"/>
            <a:ext cx="4985660"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（二）购票说明                      </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011995" y="2564904"/>
            <a:ext cx="70883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b="1" dirty="0" smtClean="0">
                <a:solidFill>
                  <a:srgbClr val="2B3CE1"/>
                </a:solidFill>
                <a:latin typeface="+mn-ea"/>
                <a:cs typeface="Times New Roman" pitchFamily="18" charset="0"/>
              </a:rPr>
              <a:t>1</a:t>
            </a:r>
            <a:r>
              <a:rPr lang="zh-CN" altLang="en-US" b="1" dirty="0" smtClean="0">
                <a:solidFill>
                  <a:srgbClr val="2B3CE1"/>
                </a:solidFill>
                <a:latin typeface="+mn-ea"/>
                <a:cs typeface="Times New Roman" pitchFamily="18" charset="0"/>
              </a:rPr>
              <a:t>）</a:t>
            </a:r>
            <a:r>
              <a:rPr lang="zh-CN" altLang="zh-CN" b="1" dirty="0" smtClean="0">
                <a:solidFill>
                  <a:srgbClr val="2B3CE1"/>
                </a:solidFill>
                <a:latin typeface="+mn-ea"/>
                <a:cs typeface="Times New Roman" pitchFamily="18" charset="0"/>
              </a:rPr>
              <a:t>输入出行需求</a:t>
            </a:r>
            <a:endParaRPr lang="zh-CN" altLang="en-US" b="1" dirty="0" smtClean="0">
              <a:solidFill>
                <a:srgbClr val="2B3CE1"/>
              </a:solidFill>
              <a:latin typeface="+mn-ea"/>
              <a:cs typeface="Times New Roman" pitchFamily="18" charset="0"/>
            </a:endParaRPr>
          </a:p>
        </p:txBody>
      </p:sp>
      <p:pic>
        <p:nvPicPr>
          <p:cNvPr id="46082" name="图片 15" descr="https://www.gpticket.org/static/images/gpOrderTicket_1.jpg"/>
          <p:cNvPicPr>
            <a:picLocks noChangeAspect="1" noChangeArrowheads="1"/>
          </p:cNvPicPr>
          <p:nvPr/>
        </p:nvPicPr>
        <p:blipFill>
          <a:blip r:embed="rId4" cstate="print"/>
          <a:srcRect/>
          <a:stretch>
            <a:fillRect/>
          </a:stretch>
        </p:blipFill>
        <p:spPr bwMode="auto">
          <a:xfrm>
            <a:off x="683568" y="2996952"/>
            <a:ext cx="7734613" cy="345638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自助购票流程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grpSp>
      <p:sp>
        <p:nvSpPr>
          <p:cNvPr id="52" name="矩形 51"/>
          <p:cNvSpPr/>
          <p:nvPr/>
        </p:nvSpPr>
        <p:spPr>
          <a:xfrm>
            <a:off x="395536" y="2204864"/>
            <a:ext cx="4985660"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（二）购票说明                               </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011995" y="2564904"/>
            <a:ext cx="70883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b="1" dirty="0" smtClean="0">
                <a:solidFill>
                  <a:srgbClr val="2B3CE1"/>
                </a:solidFill>
                <a:latin typeface="+mn-ea"/>
                <a:cs typeface="Times New Roman" pitchFamily="18" charset="0"/>
              </a:rPr>
              <a:t>1</a:t>
            </a:r>
            <a:r>
              <a:rPr lang="zh-CN" altLang="en-US" b="1" dirty="0" smtClean="0">
                <a:solidFill>
                  <a:srgbClr val="2B3CE1"/>
                </a:solidFill>
                <a:latin typeface="+mn-ea"/>
                <a:cs typeface="Times New Roman" pitchFamily="18" charset="0"/>
              </a:rPr>
              <a:t>）</a:t>
            </a:r>
            <a:r>
              <a:rPr lang="zh-CN" altLang="zh-CN" b="1" dirty="0" smtClean="0">
                <a:solidFill>
                  <a:srgbClr val="2B3CE1"/>
                </a:solidFill>
                <a:latin typeface="+mn-ea"/>
                <a:cs typeface="Times New Roman" pitchFamily="18" charset="0"/>
              </a:rPr>
              <a:t>输入出行需求</a:t>
            </a:r>
            <a:endParaRPr lang="zh-CN" altLang="en-US" b="1" dirty="0" smtClean="0">
              <a:solidFill>
                <a:srgbClr val="2B3CE1"/>
              </a:solidFill>
              <a:latin typeface="+mn-ea"/>
              <a:cs typeface="Times New Roman" pitchFamily="18" charset="0"/>
            </a:endParaRPr>
          </a:p>
        </p:txBody>
      </p:sp>
      <p:pic>
        <p:nvPicPr>
          <p:cNvPr id="10" name="图片 15" descr="https://www.gpticket.org/static/images/gpOrderTicket_1.jpg"/>
          <p:cNvPicPr>
            <a:picLocks noChangeAspect="1" noChangeArrowheads="1"/>
          </p:cNvPicPr>
          <p:nvPr/>
        </p:nvPicPr>
        <p:blipFill>
          <a:blip r:embed="rId4" cstate="print"/>
          <a:srcRect/>
          <a:stretch>
            <a:fillRect/>
          </a:stretch>
        </p:blipFill>
        <p:spPr bwMode="auto">
          <a:xfrm>
            <a:off x="683568" y="2996952"/>
            <a:ext cx="7734613" cy="3456384"/>
          </a:xfrm>
          <a:prstGeom prst="rect">
            <a:avLst/>
          </a:prstGeom>
          <a:noFill/>
          <a:ln w="9525">
            <a:noFill/>
            <a:miter lim="800000"/>
            <a:headEnd/>
            <a:tailEnd/>
          </a:ln>
        </p:spPr>
      </p:pic>
      <p:sp>
        <p:nvSpPr>
          <p:cNvPr id="9" name="矩形标注 8"/>
          <p:cNvSpPr/>
          <p:nvPr/>
        </p:nvSpPr>
        <p:spPr>
          <a:xfrm>
            <a:off x="3203848" y="4221088"/>
            <a:ext cx="5544616" cy="2016224"/>
          </a:xfrm>
          <a:prstGeom prst="wedgeRectCallout">
            <a:avLst>
              <a:gd name="adj1" fmla="val -58100"/>
              <a:gd name="adj2" fmla="val 762"/>
            </a:avLst>
          </a:prstGeom>
          <a:solidFill>
            <a:srgbClr val="DE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chemeClr val="tx1"/>
                </a:solidFill>
              </a:rPr>
              <a:t>目前支持购买国航、南航、东航、海航、深航、厦航</a:t>
            </a:r>
            <a:r>
              <a:rPr lang="en-US" altLang="zh-CN" b="1" dirty="0" smtClean="0">
                <a:solidFill>
                  <a:schemeClr val="tx1"/>
                </a:solidFill>
              </a:rPr>
              <a:t>6</a:t>
            </a:r>
            <a:r>
              <a:rPr lang="zh-CN" altLang="en-US" b="1" dirty="0" smtClean="0">
                <a:solidFill>
                  <a:schemeClr val="tx1"/>
                </a:solidFill>
              </a:rPr>
              <a:t>家航空公司的国内客票（单程、往返）；</a:t>
            </a:r>
            <a:endParaRPr lang="en-US" altLang="zh-CN" b="1" dirty="0" smtClean="0">
              <a:solidFill>
                <a:schemeClr val="tx1"/>
              </a:solidFill>
            </a:endParaRPr>
          </a:p>
          <a:p>
            <a:endParaRPr lang="en-US" altLang="zh-CN" b="1" dirty="0" smtClean="0">
              <a:solidFill>
                <a:schemeClr val="tx1"/>
              </a:solidFill>
            </a:endParaRPr>
          </a:p>
          <a:p>
            <a:r>
              <a:rPr lang="zh-CN" altLang="zh-CN" b="1" dirty="0" smtClean="0">
                <a:solidFill>
                  <a:schemeClr val="tx1"/>
                </a:solidFill>
              </a:rPr>
              <a:t>暂不支持购买国际机票</a:t>
            </a:r>
            <a:endParaRPr lang="zh-CN" altLang="en-US" b="1" dirty="0">
              <a:solidFill>
                <a:schemeClr val="tx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自助购票流程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grpSp>
      <p:sp>
        <p:nvSpPr>
          <p:cNvPr id="52" name="矩形 51"/>
          <p:cNvSpPr/>
          <p:nvPr/>
        </p:nvSpPr>
        <p:spPr>
          <a:xfrm>
            <a:off x="395536" y="2204864"/>
            <a:ext cx="4985660"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（二）购票说明                      </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011995" y="2564904"/>
            <a:ext cx="70883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b="1" dirty="0" smtClean="0">
                <a:solidFill>
                  <a:srgbClr val="2B3CE1"/>
                </a:solidFill>
                <a:latin typeface="+mn-ea"/>
                <a:cs typeface="Times New Roman" pitchFamily="18" charset="0"/>
              </a:rPr>
              <a:t>2</a:t>
            </a:r>
            <a:r>
              <a:rPr lang="zh-CN" altLang="en-US" b="1" dirty="0" smtClean="0">
                <a:solidFill>
                  <a:srgbClr val="2B3CE1"/>
                </a:solidFill>
                <a:latin typeface="+mn-ea"/>
                <a:cs typeface="Times New Roman" pitchFamily="18" charset="0"/>
              </a:rPr>
              <a:t>）选择航班</a:t>
            </a:r>
          </a:p>
        </p:txBody>
      </p:sp>
      <p:pic>
        <p:nvPicPr>
          <p:cNvPr id="47106" name="图片 45"/>
          <p:cNvPicPr>
            <a:picLocks noChangeAspect="1" noChangeArrowheads="1"/>
          </p:cNvPicPr>
          <p:nvPr/>
        </p:nvPicPr>
        <p:blipFill>
          <a:blip r:embed="rId4" cstate="print"/>
          <a:srcRect b="15125"/>
          <a:stretch>
            <a:fillRect/>
          </a:stretch>
        </p:blipFill>
        <p:spPr bwMode="auto">
          <a:xfrm>
            <a:off x="899592" y="2924943"/>
            <a:ext cx="7560840" cy="3979389"/>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自助购票流程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grpSp>
      <p:sp>
        <p:nvSpPr>
          <p:cNvPr id="52" name="矩形 51"/>
          <p:cNvSpPr/>
          <p:nvPr/>
        </p:nvSpPr>
        <p:spPr>
          <a:xfrm>
            <a:off x="395536" y="2204864"/>
            <a:ext cx="4985660"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（二）购票说明                      </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011995" y="2564904"/>
            <a:ext cx="70883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b="1" dirty="0" smtClean="0">
                <a:solidFill>
                  <a:srgbClr val="2B3CE1"/>
                </a:solidFill>
                <a:latin typeface="+mn-ea"/>
                <a:cs typeface="Times New Roman" pitchFamily="18" charset="0"/>
              </a:rPr>
              <a:t>2</a:t>
            </a:r>
            <a:r>
              <a:rPr lang="zh-CN" altLang="en-US" b="1" dirty="0" smtClean="0">
                <a:solidFill>
                  <a:srgbClr val="2B3CE1"/>
                </a:solidFill>
                <a:latin typeface="+mn-ea"/>
                <a:cs typeface="Times New Roman" pitchFamily="18" charset="0"/>
              </a:rPr>
              <a:t>）选择航班</a:t>
            </a:r>
          </a:p>
        </p:txBody>
      </p:sp>
      <p:pic>
        <p:nvPicPr>
          <p:cNvPr id="47106" name="图片 45"/>
          <p:cNvPicPr>
            <a:picLocks noChangeAspect="1" noChangeArrowheads="1"/>
          </p:cNvPicPr>
          <p:nvPr/>
        </p:nvPicPr>
        <p:blipFill>
          <a:blip r:embed="rId4" cstate="print"/>
          <a:srcRect b="15125"/>
          <a:stretch>
            <a:fillRect/>
          </a:stretch>
        </p:blipFill>
        <p:spPr bwMode="auto">
          <a:xfrm>
            <a:off x="899592" y="2924943"/>
            <a:ext cx="7560840" cy="3979389"/>
          </a:xfrm>
          <a:prstGeom prst="rect">
            <a:avLst/>
          </a:prstGeom>
          <a:noFill/>
          <a:ln w="9525">
            <a:noFill/>
            <a:miter lim="800000"/>
            <a:headEnd/>
            <a:tailEnd/>
          </a:ln>
        </p:spPr>
      </p:pic>
      <p:sp>
        <p:nvSpPr>
          <p:cNvPr id="10" name="TextBox 9"/>
          <p:cNvSpPr txBox="1"/>
          <p:nvPr/>
        </p:nvSpPr>
        <p:spPr>
          <a:xfrm>
            <a:off x="6516216" y="4581128"/>
            <a:ext cx="1800200" cy="646331"/>
          </a:xfrm>
          <a:prstGeom prst="rect">
            <a:avLst/>
          </a:prstGeom>
          <a:noFill/>
          <a:ln>
            <a:noFill/>
          </a:ln>
        </p:spPr>
        <p:txBody>
          <a:bodyPr wrap="square" rtlCol="0">
            <a:spAutoFit/>
          </a:bodyPr>
          <a:lstStyle/>
          <a:p>
            <a:r>
              <a:rPr lang="zh-CN" altLang="en-US" dirty="0" smtClean="0">
                <a:ln>
                  <a:solidFill>
                    <a:srgbClr val="FF0000"/>
                  </a:solidFill>
                </a:ln>
                <a:solidFill>
                  <a:srgbClr val="FF0000"/>
                </a:solidFill>
                <a:effectLst>
                  <a:outerShdw blurRad="50800" dist="38100" dir="2700000" algn="tl" rotWithShape="0">
                    <a:prstClr val="black">
                      <a:alpha val="40000"/>
                    </a:prstClr>
                  </a:outerShdw>
                </a:effectLst>
              </a:rPr>
              <a:t>公务票价（实际成交价）</a:t>
            </a:r>
            <a:endParaRPr lang="zh-CN" altLang="en-US" dirty="0">
              <a:ln>
                <a:solidFill>
                  <a:srgbClr val="FF0000"/>
                </a:solidFill>
              </a:ln>
              <a:solidFill>
                <a:srgbClr val="FF0000"/>
              </a:solidFill>
              <a:effectLst>
                <a:outerShdw blurRad="50800" dist="38100" dir="2700000" algn="tl" rotWithShape="0">
                  <a:prstClr val="black">
                    <a:alpha val="40000"/>
                  </a:prstClr>
                </a:outerShdw>
              </a:effectLst>
            </a:endParaRPr>
          </a:p>
        </p:txBody>
      </p:sp>
      <p:sp>
        <p:nvSpPr>
          <p:cNvPr id="11" name="矩形 10"/>
          <p:cNvSpPr/>
          <p:nvPr/>
        </p:nvSpPr>
        <p:spPr>
          <a:xfrm>
            <a:off x="5292080" y="5301208"/>
            <a:ext cx="1008112"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a:stCxn id="10" idx="1"/>
            <a:endCxn id="11" idx="0"/>
          </p:cNvCxnSpPr>
          <p:nvPr/>
        </p:nvCxnSpPr>
        <p:spPr>
          <a:xfrm flipH="1">
            <a:off x="5796136" y="4904294"/>
            <a:ext cx="720080" cy="396914"/>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571472" y="2317658"/>
            <a:ext cx="3571900" cy="558806"/>
          </a:xfrm>
          <a:prstGeom prst="rect">
            <a:avLst/>
          </a:prstGeom>
          <a:noFill/>
          <a:ln w="3175" algn="ctr">
            <a:noFill/>
            <a:miter lim="800000"/>
            <a:headEnd/>
            <a:tailEnd/>
          </a:ln>
        </p:spPr>
        <p:txBody>
          <a:bodyPr/>
          <a:lstStyle/>
          <a:p>
            <a:pPr>
              <a:spcBef>
                <a:spcPct val="20000"/>
              </a:spcBef>
              <a:buFont typeface="Wingdings" pitchFamily="2" charset="2"/>
              <a:buChar char="Ø"/>
              <a:defRPr/>
            </a:pPr>
            <a:r>
              <a:rPr lang="zh-CN" altLang="en-US" sz="2400" b="1" dirty="0" smtClean="0">
                <a:solidFill>
                  <a:srgbClr val="002060"/>
                </a:solidFill>
                <a:latin typeface="微软雅黑" pitchFamily="34" charset="-122"/>
                <a:ea typeface="微软雅黑" pitchFamily="34" charset="-122"/>
              </a:rPr>
              <a:t>  身份验证方式</a:t>
            </a:r>
            <a:endParaRPr lang="zh-CN" altLang="en-US" sz="2400" b="1" dirty="0">
              <a:solidFill>
                <a:srgbClr val="C00000"/>
              </a:solidFill>
              <a:latin typeface="微软雅黑" pitchFamily="34" charset="-122"/>
              <a:ea typeface="微软雅黑" pitchFamily="34" charset="-122"/>
            </a:endParaRPr>
          </a:p>
        </p:txBody>
      </p:sp>
      <p:sp>
        <p:nvSpPr>
          <p:cNvPr id="21" name="矩形 20"/>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政策要点</a:t>
            </a:r>
            <a:endParaRPr lang="zh-CN" altLang="en-US" sz="3200" b="1" dirty="0">
              <a:solidFill>
                <a:srgbClr val="FF0000"/>
              </a:solidFill>
              <a:latin typeface="黑体" pitchFamily="49" charset="-122"/>
              <a:ea typeface="黑体" pitchFamily="49" charset="-122"/>
            </a:endParaRPr>
          </a:p>
        </p:txBody>
      </p:sp>
      <p:grpSp>
        <p:nvGrpSpPr>
          <p:cNvPr id="8" name="组合 23"/>
          <p:cNvGrpSpPr/>
          <p:nvPr/>
        </p:nvGrpSpPr>
        <p:grpSpPr>
          <a:xfrm>
            <a:off x="467544" y="1628800"/>
            <a:ext cx="4752528" cy="576064"/>
            <a:chOff x="683568" y="1700808"/>
            <a:chExt cx="4752528" cy="576064"/>
          </a:xfrm>
        </p:grpSpPr>
        <p:sp>
          <p:nvSpPr>
            <p:cNvPr id="22" name="矩形 21"/>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实施范围</a:t>
              </a:r>
              <a:endParaRPr lang="zh-CN" altLang="en-US" sz="2400" b="1" dirty="0">
                <a:latin typeface="黑体" pitchFamily="49" charset="-122"/>
                <a:ea typeface="黑体" pitchFamily="49" charset="-122"/>
              </a:endParaRPr>
            </a:p>
          </p:txBody>
        </p:sp>
        <p:sp>
          <p:nvSpPr>
            <p:cNvPr id="23" name="矩形 22"/>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1</a:t>
              </a:r>
              <a:endParaRPr lang="zh-CN" altLang="en-US" sz="2800" b="1" dirty="0"/>
            </a:p>
          </p:txBody>
        </p:sp>
      </p:grpSp>
      <p:sp>
        <p:nvSpPr>
          <p:cNvPr id="24" name="矩形 23"/>
          <p:cNvSpPr/>
          <p:nvPr/>
        </p:nvSpPr>
        <p:spPr>
          <a:xfrm>
            <a:off x="971600" y="3140968"/>
            <a:ext cx="6912768" cy="1138773"/>
          </a:xfrm>
          <a:prstGeom prst="rect">
            <a:avLst/>
          </a:prstGeom>
        </p:spPr>
        <p:txBody>
          <a:bodyPr wrap="square">
            <a:spAutoFit/>
          </a:bodyPr>
          <a:lstStyle/>
          <a:p>
            <a:pPr>
              <a:spcBef>
                <a:spcPct val="20000"/>
              </a:spcBef>
              <a:defRPr/>
            </a:pPr>
            <a:r>
              <a:rPr lang="zh-CN" altLang="en-US" sz="2000" b="1" dirty="0" smtClean="0">
                <a:solidFill>
                  <a:srgbClr val="C00000"/>
                </a:solidFill>
                <a:latin typeface="微软雅黑" pitchFamily="34" charset="-122"/>
                <a:ea typeface="微软雅黑" pitchFamily="34" charset="-122"/>
              </a:rPr>
              <a:t>公务卡信息验证：</a:t>
            </a:r>
            <a:endParaRPr lang="en-US" altLang="zh-CN" sz="2000" b="1" dirty="0" smtClean="0">
              <a:solidFill>
                <a:srgbClr val="C00000"/>
              </a:solidFill>
              <a:latin typeface="微软雅黑" pitchFamily="34" charset="-122"/>
              <a:ea typeface="微软雅黑" pitchFamily="34" charset="-122"/>
            </a:endParaRPr>
          </a:p>
          <a:p>
            <a:pPr>
              <a:spcBef>
                <a:spcPct val="20000"/>
              </a:spcBef>
              <a:defRPr/>
            </a:pPr>
            <a:endParaRPr lang="en-US" altLang="zh-CN" sz="2000" b="1" dirty="0" smtClean="0">
              <a:solidFill>
                <a:srgbClr val="C00000"/>
              </a:solidFill>
              <a:latin typeface="微软雅黑" pitchFamily="34" charset="-122"/>
              <a:ea typeface="微软雅黑" pitchFamily="34" charset="-122"/>
            </a:endParaRPr>
          </a:p>
          <a:p>
            <a:pPr>
              <a:spcBef>
                <a:spcPct val="20000"/>
              </a:spcBef>
              <a:defRPr/>
            </a:pPr>
            <a:r>
              <a:rPr lang="en-US" altLang="zh-CN" sz="2000" b="1" dirty="0" smtClean="0">
                <a:solidFill>
                  <a:srgbClr val="C00000"/>
                </a:solidFill>
                <a:latin typeface="微软雅黑" pitchFamily="34" charset="-122"/>
                <a:ea typeface="微软雅黑" pitchFamily="34" charset="-122"/>
              </a:rPr>
              <a:t>      </a:t>
            </a:r>
            <a:r>
              <a:rPr lang="zh-CN" altLang="en-US" sz="2000" b="1" dirty="0" smtClean="0">
                <a:solidFill>
                  <a:schemeClr val="tx1">
                    <a:lumMod val="85000"/>
                    <a:lumOff val="15000"/>
                  </a:schemeClr>
                </a:solidFill>
                <a:latin typeface="微软雅黑" pitchFamily="34" charset="-122"/>
                <a:ea typeface="微软雅黑" pitchFamily="34" charset="-122"/>
              </a:rPr>
              <a:t>校验公务卡发卡银行开卡信息，确认购票人身份</a:t>
            </a:r>
            <a:endParaRPr lang="zh-CN" altLang="en-US" sz="2000" b="1" dirty="0">
              <a:solidFill>
                <a:schemeClr val="tx1">
                  <a:lumMod val="85000"/>
                  <a:lumOff val="15000"/>
                </a:schemeClr>
              </a:solidFill>
              <a:latin typeface="微软雅黑" pitchFamily="34" charset="-122"/>
              <a:ea typeface="微软雅黑" pitchFamily="34" charset="-122"/>
            </a:endParaRPr>
          </a:p>
        </p:txBody>
      </p:sp>
      <p:sp>
        <p:nvSpPr>
          <p:cNvPr id="25" name="矩形 24"/>
          <p:cNvSpPr/>
          <p:nvPr/>
        </p:nvSpPr>
        <p:spPr>
          <a:xfrm>
            <a:off x="971600" y="4509120"/>
            <a:ext cx="6984776" cy="1446550"/>
          </a:xfrm>
          <a:prstGeom prst="rect">
            <a:avLst/>
          </a:prstGeom>
        </p:spPr>
        <p:txBody>
          <a:bodyPr wrap="square">
            <a:spAutoFit/>
          </a:bodyPr>
          <a:lstStyle/>
          <a:p>
            <a:pPr>
              <a:spcBef>
                <a:spcPct val="20000"/>
              </a:spcBef>
              <a:defRPr/>
            </a:pPr>
            <a:r>
              <a:rPr lang="zh-CN" altLang="en-US" sz="2000" b="1" dirty="0" smtClean="0">
                <a:solidFill>
                  <a:srgbClr val="C00000"/>
                </a:solidFill>
                <a:latin typeface="微软雅黑" pitchFamily="34" charset="-122"/>
                <a:ea typeface="微软雅黑" pitchFamily="34" charset="-122"/>
              </a:rPr>
              <a:t>预算单位信息验证：</a:t>
            </a:r>
            <a:endParaRPr lang="en-US" altLang="zh-CN" sz="2000" b="1" dirty="0" smtClean="0">
              <a:solidFill>
                <a:srgbClr val="C00000"/>
              </a:solidFill>
              <a:latin typeface="微软雅黑" pitchFamily="34" charset="-122"/>
              <a:ea typeface="微软雅黑" pitchFamily="34" charset="-122"/>
            </a:endParaRPr>
          </a:p>
          <a:p>
            <a:pPr algn="ctr">
              <a:spcBef>
                <a:spcPct val="20000"/>
              </a:spcBef>
              <a:defRPr/>
            </a:pPr>
            <a:endParaRPr lang="en-US" altLang="zh-CN" sz="2000" b="1" dirty="0" smtClean="0">
              <a:solidFill>
                <a:srgbClr val="C00000"/>
              </a:solidFill>
              <a:latin typeface="微软雅黑" pitchFamily="34" charset="-122"/>
              <a:ea typeface="微软雅黑" pitchFamily="34" charset="-122"/>
            </a:endParaRPr>
          </a:p>
          <a:p>
            <a:pPr>
              <a:spcBef>
                <a:spcPct val="20000"/>
              </a:spcBef>
              <a:defRPr/>
            </a:pPr>
            <a:r>
              <a:rPr lang="zh-CN" altLang="en-US" sz="2000" b="1" dirty="0" smtClean="0">
                <a:solidFill>
                  <a:srgbClr val="C00000"/>
                </a:solidFill>
                <a:latin typeface="微软雅黑" pitchFamily="34" charset="-122"/>
                <a:ea typeface="微软雅黑" pitchFamily="34" charset="-122"/>
              </a:rPr>
              <a:t>      </a:t>
            </a:r>
            <a:r>
              <a:rPr lang="zh-CN" altLang="en-US" sz="2000" b="1" dirty="0" smtClean="0">
                <a:solidFill>
                  <a:schemeClr val="tx1">
                    <a:lumMod val="85000"/>
                    <a:lumOff val="15000"/>
                  </a:schemeClr>
                </a:solidFill>
                <a:latin typeface="微软雅黑" pitchFamily="34" charset="-122"/>
                <a:ea typeface="微软雅黑" pitchFamily="34" charset="-122"/>
              </a:rPr>
              <a:t>校验预算单位名称，以支票上的单位名称作为比对依据，确认购票人身份</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自助购票流程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grpSp>
      <p:sp>
        <p:nvSpPr>
          <p:cNvPr id="52" name="矩形 51"/>
          <p:cNvSpPr/>
          <p:nvPr/>
        </p:nvSpPr>
        <p:spPr>
          <a:xfrm>
            <a:off x="395536" y="2204864"/>
            <a:ext cx="4985660"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（二）购票说明                      </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011995" y="2564904"/>
            <a:ext cx="70883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b="1" dirty="0" smtClean="0">
                <a:solidFill>
                  <a:srgbClr val="2B3CE1"/>
                </a:solidFill>
                <a:latin typeface="+mn-ea"/>
                <a:cs typeface="Times New Roman" pitchFamily="18" charset="0"/>
              </a:rPr>
              <a:t>3</a:t>
            </a:r>
            <a:r>
              <a:rPr lang="zh-CN" altLang="en-US" b="1" dirty="0" smtClean="0">
                <a:solidFill>
                  <a:srgbClr val="2B3CE1"/>
                </a:solidFill>
                <a:latin typeface="+mn-ea"/>
                <a:cs typeface="Times New Roman" pitchFamily="18" charset="0"/>
              </a:rPr>
              <a:t>）</a:t>
            </a:r>
            <a:r>
              <a:rPr lang="zh-CN" altLang="zh-CN" b="1" dirty="0" smtClean="0">
                <a:solidFill>
                  <a:srgbClr val="2B3CE1"/>
                </a:solidFill>
                <a:latin typeface="+mn-ea"/>
                <a:cs typeface="Times New Roman" pitchFamily="18" charset="0"/>
              </a:rPr>
              <a:t>确认乘机人信息及联系人信息</a:t>
            </a:r>
            <a:endParaRPr lang="zh-CN" altLang="en-US" b="1" dirty="0" smtClean="0">
              <a:solidFill>
                <a:srgbClr val="2B3CE1"/>
              </a:solidFill>
              <a:latin typeface="+mn-ea"/>
              <a:cs typeface="Times New Roman" pitchFamily="18" charset="0"/>
            </a:endParaRPr>
          </a:p>
        </p:txBody>
      </p:sp>
      <p:pic>
        <p:nvPicPr>
          <p:cNvPr id="48130" name="图片 17" descr="https://www.gpticket.org/static/images/gpOrderTicket_3.jpg"/>
          <p:cNvPicPr>
            <a:picLocks noChangeAspect="1" noChangeArrowheads="1"/>
          </p:cNvPicPr>
          <p:nvPr/>
        </p:nvPicPr>
        <p:blipFill>
          <a:blip r:embed="rId4" cstate="print"/>
          <a:srcRect/>
          <a:stretch>
            <a:fillRect/>
          </a:stretch>
        </p:blipFill>
        <p:spPr bwMode="auto">
          <a:xfrm>
            <a:off x="899592" y="2924944"/>
            <a:ext cx="7416824" cy="4261829"/>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自助购票流程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grpSp>
      <p:sp>
        <p:nvSpPr>
          <p:cNvPr id="52" name="矩形 51"/>
          <p:cNvSpPr/>
          <p:nvPr/>
        </p:nvSpPr>
        <p:spPr>
          <a:xfrm>
            <a:off x="395536" y="2204864"/>
            <a:ext cx="4985660"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（二）购票说明                      </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011995" y="2564904"/>
            <a:ext cx="70883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b="1" dirty="0" smtClean="0">
                <a:solidFill>
                  <a:srgbClr val="2B3CE1"/>
                </a:solidFill>
                <a:latin typeface="+mn-ea"/>
                <a:cs typeface="Times New Roman" pitchFamily="18" charset="0"/>
              </a:rPr>
              <a:t>3</a:t>
            </a:r>
            <a:r>
              <a:rPr lang="zh-CN" altLang="en-US" b="1" dirty="0" smtClean="0">
                <a:solidFill>
                  <a:srgbClr val="2B3CE1"/>
                </a:solidFill>
                <a:latin typeface="+mn-ea"/>
                <a:cs typeface="Times New Roman" pitchFamily="18" charset="0"/>
              </a:rPr>
              <a:t>）</a:t>
            </a:r>
            <a:r>
              <a:rPr lang="zh-CN" altLang="zh-CN" b="1" dirty="0" smtClean="0">
                <a:solidFill>
                  <a:srgbClr val="2B3CE1"/>
                </a:solidFill>
                <a:latin typeface="+mn-ea"/>
                <a:cs typeface="Times New Roman" pitchFamily="18" charset="0"/>
              </a:rPr>
              <a:t>确认乘机人信息及联系人信息</a:t>
            </a:r>
            <a:endParaRPr lang="zh-CN" altLang="en-US" b="1" dirty="0" smtClean="0">
              <a:solidFill>
                <a:srgbClr val="2B3CE1"/>
              </a:solidFill>
              <a:latin typeface="+mn-ea"/>
              <a:cs typeface="Times New Roman" pitchFamily="18" charset="0"/>
            </a:endParaRPr>
          </a:p>
        </p:txBody>
      </p:sp>
      <p:pic>
        <p:nvPicPr>
          <p:cNvPr id="49154" name="图片 18" descr="https://www.gpticket.org/static/images/gpOrderTicket_4.jpg"/>
          <p:cNvPicPr>
            <a:picLocks noChangeAspect="1" noChangeArrowheads="1"/>
          </p:cNvPicPr>
          <p:nvPr/>
        </p:nvPicPr>
        <p:blipFill>
          <a:blip r:embed="rId4" cstate="print"/>
          <a:srcRect/>
          <a:stretch>
            <a:fillRect/>
          </a:stretch>
        </p:blipFill>
        <p:spPr bwMode="auto">
          <a:xfrm>
            <a:off x="611560" y="2996952"/>
            <a:ext cx="8068140" cy="2744311"/>
          </a:xfrm>
          <a:prstGeom prst="rect">
            <a:avLst/>
          </a:prstGeom>
          <a:noFill/>
          <a:ln w="9525">
            <a:noFill/>
            <a:miter lim="800000"/>
            <a:headEnd/>
            <a:tailEnd/>
          </a:ln>
        </p:spPr>
      </p:pic>
      <p:sp>
        <p:nvSpPr>
          <p:cNvPr id="10" name="矩形 9"/>
          <p:cNvSpPr/>
          <p:nvPr/>
        </p:nvSpPr>
        <p:spPr>
          <a:xfrm>
            <a:off x="611560" y="5951021"/>
            <a:ext cx="8064896" cy="646331"/>
          </a:xfrm>
          <a:prstGeom prst="rect">
            <a:avLst/>
          </a:prstGeom>
          <a:solidFill>
            <a:srgbClr val="0070C0"/>
          </a:solidFill>
        </p:spPr>
        <p:txBody>
          <a:bodyPr wrap="square">
            <a:spAutoFit/>
          </a:bodyPr>
          <a:lstStyle/>
          <a:p>
            <a:r>
              <a:rPr lang="zh-CN" altLang="zh-CN" b="1" dirty="0" smtClean="0">
                <a:solidFill>
                  <a:schemeClr val="bg1"/>
                </a:solidFill>
              </a:rPr>
              <a:t>支持登录用户本人购票并为同行公务人员一同购票</a:t>
            </a:r>
            <a:r>
              <a:rPr lang="zh-CN" altLang="en-US" b="1" dirty="0" smtClean="0">
                <a:solidFill>
                  <a:schemeClr val="bg1"/>
                </a:solidFill>
              </a:rPr>
              <a:t>，</a:t>
            </a:r>
            <a:r>
              <a:rPr lang="zh-CN" altLang="zh-CN" b="1" dirty="0" smtClean="0">
                <a:solidFill>
                  <a:schemeClr val="bg1"/>
                </a:solidFill>
              </a:rPr>
              <a:t>也支持登录用户本人不购票，仅为持有公务卡的出行人员购票</a:t>
            </a:r>
            <a:r>
              <a:rPr lang="zh-CN" altLang="en-US" b="1" dirty="0" smtClean="0">
                <a:solidFill>
                  <a:schemeClr val="bg1"/>
                </a:solidFill>
              </a:rPr>
              <a:t>。（最多支持添加</a:t>
            </a:r>
            <a:r>
              <a:rPr lang="en-US" altLang="zh-CN" b="1" dirty="0" smtClean="0">
                <a:solidFill>
                  <a:schemeClr val="bg1"/>
                </a:solidFill>
              </a:rPr>
              <a:t>9</a:t>
            </a:r>
            <a:r>
              <a:rPr lang="zh-CN" altLang="en-US" b="1" dirty="0" smtClean="0">
                <a:solidFill>
                  <a:schemeClr val="bg1"/>
                </a:solidFill>
              </a:rPr>
              <a:t>名乘机人）</a:t>
            </a:r>
            <a:endParaRPr lang="zh-CN" altLang="en-US"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自助购票流程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grpSp>
      <p:sp>
        <p:nvSpPr>
          <p:cNvPr id="52" name="矩形 51"/>
          <p:cNvSpPr/>
          <p:nvPr/>
        </p:nvSpPr>
        <p:spPr>
          <a:xfrm>
            <a:off x="395536" y="2204864"/>
            <a:ext cx="4985660"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（二）购票说明                      </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011995" y="2564904"/>
            <a:ext cx="70883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b="1" dirty="0" smtClean="0">
                <a:solidFill>
                  <a:srgbClr val="2B3CE1"/>
                </a:solidFill>
                <a:latin typeface="+mn-ea"/>
                <a:cs typeface="Times New Roman" pitchFamily="18" charset="0"/>
              </a:rPr>
              <a:t>3</a:t>
            </a:r>
            <a:r>
              <a:rPr lang="zh-CN" altLang="en-US" b="1" dirty="0" smtClean="0">
                <a:solidFill>
                  <a:srgbClr val="2B3CE1"/>
                </a:solidFill>
                <a:latin typeface="+mn-ea"/>
                <a:cs typeface="Times New Roman" pitchFamily="18" charset="0"/>
              </a:rPr>
              <a:t>）</a:t>
            </a:r>
            <a:r>
              <a:rPr lang="zh-CN" altLang="zh-CN" b="1" dirty="0" smtClean="0">
                <a:solidFill>
                  <a:srgbClr val="2B3CE1"/>
                </a:solidFill>
                <a:latin typeface="+mn-ea"/>
                <a:cs typeface="Times New Roman" pitchFamily="18" charset="0"/>
              </a:rPr>
              <a:t>确认乘机人信息及联系人信息</a:t>
            </a:r>
            <a:endParaRPr lang="zh-CN" altLang="en-US" b="1" dirty="0" smtClean="0">
              <a:solidFill>
                <a:srgbClr val="2B3CE1"/>
              </a:solidFill>
              <a:latin typeface="+mn-ea"/>
              <a:cs typeface="Times New Roman" pitchFamily="18" charset="0"/>
            </a:endParaRPr>
          </a:p>
        </p:txBody>
      </p:sp>
      <p:pic>
        <p:nvPicPr>
          <p:cNvPr id="10" name="图片 19" descr="https://www.gpticket.org/static/images/gpOrderTicket_5.jpg"/>
          <p:cNvPicPr>
            <a:picLocks noChangeAspect="1" noChangeArrowheads="1"/>
          </p:cNvPicPr>
          <p:nvPr/>
        </p:nvPicPr>
        <p:blipFill>
          <a:blip r:embed="rId4" cstate="print"/>
          <a:srcRect t="3377"/>
          <a:stretch>
            <a:fillRect/>
          </a:stretch>
        </p:blipFill>
        <p:spPr bwMode="auto">
          <a:xfrm>
            <a:off x="971600" y="2895297"/>
            <a:ext cx="7128792" cy="4206111"/>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自助购票流程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grpSp>
      <p:sp>
        <p:nvSpPr>
          <p:cNvPr id="52" name="矩形 51"/>
          <p:cNvSpPr/>
          <p:nvPr/>
        </p:nvSpPr>
        <p:spPr>
          <a:xfrm>
            <a:off x="395536" y="2204864"/>
            <a:ext cx="4985660"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（二）购票说明                      </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011995" y="2564904"/>
            <a:ext cx="70883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b="1" dirty="0" smtClean="0">
                <a:solidFill>
                  <a:srgbClr val="2B3CE1"/>
                </a:solidFill>
                <a:latin typeface="+mn-ea"/>
                <a:cs typeface="Times New Roman" pitchFamily="18" charset="0"/>
              </a:rPr>
              <a:t>4</a:t>
            </a:r>
            <a:r>
              <a:rPr lang="zh-CN" altLang="en-US" b="1" dirty="0" smtClean="0">
                <a:solidFill>
                  <a:srgbClr val="2B3CE1"/>
                </a:solidFill>
                <a:latin typeface="+mn-ea"/>
                <a:cs typeface="Times New Roman" pitchFamily="18" charset="0"/>
              </a:rPr>
              <a:t>）提交订单（验证并支付）</a:t>
            </a:r>
          </a:p>
        </p:txBody>
      </p:sp>
      <p:pic>
        <p:nvPicPr>
          <p:cNvPr id="51202" name="图片 21" descr="https://www.gpticket.org/static/images/gpOrderTicket_6.jpg"/>
          <p:cNvPicPr>
            <a:picLocks noChangeAspect="1" noChangeArrowheads="1"/>
          </p:cNvPicPr>
          <p:nvPr/>
        </p:nvPicPr>
        <p:blipFill>
          <a:blip r:embed="rId4" cstate="print"/>
          <a:srcRect t="6520" r="152" b="18581"/>
          <a:stretch>
            <a:fillRect/>
          </a:stretch>
        </p:blipFill>
        <p:spPr bwMode="auto">
          <a:xfrm>
            <a:off x="1043608" y="2924944"/>
            <a:ext cx="7166902" cy="388843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自助购票流程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grpSp>
      <p:sp>
        <p:nvSpPr>
          <p:cNvPr id="52" name="矩形 51"/>
          <p:cNvSpPr/>
          <p:nvPr/>
        </p:nvSpPr>
        <p:spPr>
          <a:xfrm>
            <a:off x="395536" y="2204864"/>
            <a:ext cx="4985660"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（二）购票说明                      </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011995" y="2564904"/>
            <a:ext cx="70883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b="1" dirty="0" smtClean="0">
                <a:solidFill>
                  <a:srgbClr val="2B3CE1"/>
                </a:solidFill>
                <a:latin typeface="+mn-ea"/>
                <a:cs typeface="Times New Roman" pitchFamily="18" charset="0"/>
              </a:rPr>
              <a:t>4</a:t>
            </a:r>
            <a:r>
              <a:rPr lang="zh-CN" altLang="en-US" b="1" dirty="0" smtClean="0">
                <a:solidFill>
                  <a:srgbClr val="2B3CE1"/>
                </a:solidFill>
                <a:latin typeface="+mn-ea"/>
                <a:cs typeface="Times New Roman" pitchFamily="18" charset="0"/>
              </a:rPr>
              <a:t>）提交订单（验证并支付）</a:t>
            </a:r>
          </a:p>
        </p:txBody>
      </p:sp>
      <p:grpSp>
        <p:nvGrpSpPr>
          <p:cNvPr id="11" name="组合 10"/>
          <p:cNvGrpSpPr/>
          <p:nvPr/>
        </p:nvGrpSpPr>
        <p:grpSpPr>
          <a:xfrm>
            <a:off x="1187624" y="2996952"/>
            <a:ext cx="7056784" cy="879098"/>
            <a:chOff x="1187624" y="2996952"/>
            <a:chExt cx="7056784" cy="879098"/>
          </a:xfrm>
        </p:grpSpPr>
        <p:pic>
          <p:nvPicPr>
            <p:cNvPr id="67586"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87624" y="2996952"/>
              <a:ext cx="936104" cy="879098"/>
            </a:xfrm>
            <a:prstGeom prst="rect">
              <a:avLst/>
            </a:prstGeom>
            <a:noFill/>
            <a:ln w="9525">
              <a:noFill/>
              <a:miter lim="800000"/>
              <a:headEnd/>
              <a:tailEnd/>
            </a:ln>
          </p:spPr>
        </p:pic>
        <p:sp>
          <p:nvSpPr>
            <p:cNvPr id="10" name="矩形 9"/>
            <p:cNvSpPr/>
            <p:nvPr/>
          </p:nvSpPr>
          <p:spPr>
            <a:xfrm>
              <a:off x="2699792" y="3068960"/>
              <a:ext cx="5544616" cy="646331"/>
            </a:xfrm>
            <a:prstGeom prst="rect">
              <a:avLst/>
            </a:prstGeom>
          </p:spPr>
          <p:txBody>
            <a:bodyPr wrap="square">
              <a:spAutoFit/>
            </a:bodyPr>
            <a:lstStyle/>
            <a:p>
              <a:r>
                <a:rPr lang="zh-CN" altLang="zh-CN" dirty="0" smtClean="0"/>
                <a:t>订单生成后</a:t>
              </a:r>
              <a:r>
                <a:rPr lang="zh-CN" altLang="en-US" dirty="0" smtClean="0"/>
                <a:t>须</a:t>
              </a:r>
              <a:r>
                <a:rPr lang="zh-CN" altLang="zh-CN" dirty="0" smtClean="0"/>
                <a:t>在</a:t>
              </a:r>
              <a:r>
                <a:rPr lang="en-US" altLang="zh-CN" b="1" dirty="0" smtClean="0">
                  <a:solidFill>
                    <a:srgbClr val="FF0000"/>
                  </a:solidFill>
                </a:rPr>
                <a:t>30</a:t>
              </a:r>
              <a:r>
                <a:rPr lang="zh-CN" altLang="zh-CN" b="1" dirty="0" smtClean="0">
                  <a:solidFill>
                    <a:srgbClr val="FF0000"/>
                  </a:solidFill>
                </a:rPr>
                <a:t>分钟</a:t>
              </a:r>
              <a:r>
                <a:rPr lang="zh-CN" altLang="zh-CN" dirty="0" smtClean="0"/>
                <a:t>内完成支付</a:t>
              </a:r>
              <a:r>
                <a:rPr lang="zh-CN" altLang="en-US" dirty="0" smtClean="0"/>
                <a:t>（短信提醒联系人）</a:t>
              </a:r>
              <a:endParaRPr lang="en-US" altLang="zh-CN" dirty="0" smtClean="0"/>
            </a:p>
            <a:p>
              <a:r>
                <a:rPr lang="zh-CN" altLang="zh-CN" dirty="0" smtClean="0"/>
                <a:t>若</a:t>
              </a:r>
              <a:r>
                <a:rPr lang="zh-CN" altLang="en-US" dirty="0" smtClean="0"/>
                <a:t>超时</a:t>
              </a:r>
              <a:r>
                <a:rPr lang="zh-CN" altLang="zh-CN" dirty="0" smtClean="0"/>
                <a:t>未做支付，系统会自动取消订单</a:t>
              </a:r>
              <a:endParaRPr lang="zh-CN" altLang="en-US" dirty="0"/>
            </a:p>
          </p:txBody>
        </p:sp>
      </p:grpSp>
      <p:grpSp>
        <p:nvGrpSpPr>
          <p:cNvPr id="14" name="组合 13"/>
          <p:cNvGrpSpPr/>
          <p:nvPr/>
        </p:nvGrpSpPr>
        <p:grpSpPr>
          <a:xfrm>
            <a:off x="1043608" y="3933057"/>
            <a:ext cx="7200800" cy="1052080"/>
            <a:chOff x="1043608" y="3933057"/>
            <a:chExt cx="7200800" cy="1052080"/>
          </a:xfrm>
        </p:grpSpPr>
        <p:pic>
          <p:nvPicPr>
            <p:cNvPr id="67587" name="Picture 3"/>
            <p:cNvPicPr>
              <a:picLocks noChangeAspect="1" noChangeArrowheads="1"/>
            </p:cNvPicPr>
            <p:nvPr/>
          </p:nvPicPr>
          <p:blipFill>
            <a:blip r:embed="rId5" cstate="print">
              <a:clrChange>
                <a:clrFrom>
                  <a:srgbClr val="E9EFEB"/>
                </a:clrFrom>
                <a:clrTo>
                  <a:srgbClr val="E9EFEB">
                    <a:alpha val="0"/>
                  </a:srgbClr>
                </a:clrTo>
              </a:clrChange>
            </a:blip>
            <a:srcRect r="7085"/>
            <a:stretch>
              <a:fillRect/>
            </a:stretch>
          </p:blipFill>
          <p:spPr bwMode="auto">
            <a:xfrm>
              <a:off x="1043608" y="3933057"/>
              <a:ext cx="1080120" cy="1052080"/>
            </a:xfrm>
            <a:prstGeom prst="rect">
              <a:avLst/>
            </a:prstGeom>
            <a:ln>
              <a:noFill/>
            </a:ln>
            <a:effectLst>
              <a:softEdge rad="112500"/>
            </a:effectLst>
          </p:spPr>
        </p:pic>
        <p:sp>
          <p:nvSpPr>
            <p:cNvPr id="13" name="矩形 12"/>
            <p:cNvSpPr/>
            <p:nvPr/>
          </p:nvSpPr>
          <p:spPr>
            <a:xfrm>
              <a:off x="2699792" y="4221088"/>
              <a:ext cx="5544616" cy="369332"/>
            </a:xfrm>
            <a:prstGeom prst="rect">
              <a:avLst/>
            </a:prstGeom>
          </p:spPr>
          <p:txBody>
            <a:bodyPr wrap="square">
              <a:spAutoFit/>
            </a:bodyPr>
            <a:lstStyle/>
            <a:p>
              <a:r>
                <a:rPr lang="zh-CN" altLang="en-US" dirty="0" smtClean="0"/>
                <a:t>使用</a:t>
              </a:r>
              <a:r>
                <a:rPr lang="zh-CN" altLang="en-US" b="1" dirty="0" smtClean="0">
                  <a:solidFill>
                    <a:srgbClr val="FF0000"/>
                  </a:solidFill>
                </a:rPr>
                <a:t>公务卡</a:t>
              </a:r>
              <a:r>
                <a:rPr lang="zh-CN" altLang="en-US" dirty="0" smtClean="0"/>
                <a:t>完成支付（</a:t>
              </a:r>
              <a:r>
                <a:rPr lang="en-US" altLang="zh-CN" dirty="0" smtClean="0"/>
                <a:t>6282</a:t>
              </a:r>
              <a:r>
                <a:rPr lang="zh-CN" altLang="en-US" dirty="0" smtClean="0"/>
                <a:t>、</a:t>
              </a:r>
              <a:r>
                <a:rPr lang="en-US" altLang="zh-CN" dirty="0" smtClean="0"/>
                <a:t>6283</a:t>
              </a:r>
              <a:r>
                <a:rPr lang="zh-CN" altLang="en-US" dirty="0" smtClean="0"/>
                <a:t>开头的银联信用卡）</a:t>
              </a:r>
              <a:endParaRPr lang="en-US" altLang="zh-CN" dirty="0" smtClean="0"/>
            </a:p>
          </p:txBody>
        </p:sp>
      </p:grpSp>
      <p:grpSp>
        <p:nvGrpSpPr>
          <p:cNvPr id="17" name="组合 16"/>
          <p:cNvGrpSpPr/>
          <p:nvPr/>
        </p:nvGrpSpPr>
        <p:grpSpPr>
          <a:xfrm>
            <a:off x="971600" y="5229200"/>
            <a:ext cx="7128792" cy="923330"/>
            <a:chOff x="971600" y="5229200"/>
            <a:chExt cx="7128792" cy="923330"/>
          </a:xfrm>
        </p:grpSpPr>
        <p:pic>
          <p:nvPicPr>
            <p:cNvPr id="67588" name="Picture 4"/>
            <p:cNvPicPr>
              <a:picLocks noChangeAspect="1" noChangeArrowheads="1"/>
            </p:cNvPicPr>
            <p:nvPr/>
          </p:nvPicPr>
          <p:blipFill>
            <a:blip r:embed="rId6" cstate="print"/>
            <a:srcRect/>
            <a:stretch>
              <a:fillRect/>
            </a:stretch>
          </p:blipFill>
          <p:spPr bwMode="auto">
            <a:xfrm>
              <a:off x="971600" y="5445224"/>
              <a:ext cx="1683643" cy="540880"/>
            </a:xfrm>
            <a:prstGeom prst="rect">
              <a:avLst/>
            </a:prstGeom>
            <a:noFill/>
            <a:ln w="9525">
              <a:noFill/>
              <a:miter lim="800000"/>
              <a:headEnd/>
              <a:tailEnd/>
            </a:ln>
          </p:spPr>
        </p:pic>
        <p:sp>
          <p:nvSpPr>
            <p:cNvPr id="16" name="矩形 15"/>
            <p:cNvSpPr/>
            <p:nvPr/>
          </p:nvSpPr>
          <p:spPr>
            <a:xfrm>
              <a:off x="2771800" y="5229200"/>
              <a:ext cx="5328592" cy="923330"/>
            </a:xfrm>
            <a:prstGeom prst="rect">
              <a:avLst/>
            </a:prstGeom>
          </p:spPr>
          <p:txBody>
            <a:bodyPr wrap="square">
              <a:spAutoFit/>
            </a:bodyPr>
            <a:lstStyle/>
            <a:p>
              <a:r>
                <a:rPr lang="zh-CN" altLang="zh-CN" dirty="0" smtClean="0"/>
                <a:t>招行银行作为政府采购机票项目指定的收单机构，统一受理订单支付。无论公务卡是否为招商银行公务卡，支付页面均为</a:t>
              </a:r>
              <a:r>
                <a:rPr lang="zh-CN" altLang="zh-CN" b="1" dirty="0" smtClean="0">
                  <a:solidFill>
                    <a:srgbClr val="FF0000"/>
                  </a:solidFill>
                </a:rPr>
                <a:t>招商银行一网通</a:t>
              </a:r>
              <a:r>
                <a:rPr lang="zh-CN" altLang="zh-CN" dirty="0" smtClean="0"/>
                <a:t>页面</a:t>
              </a:r>
              <a:endParaRPr lang="zh-CN" altLang="en-US" dirty="0"/>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自助购票流程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grpSp>
      <p:sp>
        <p:nvSpPr>
          <p:cNvPr id="52" name="矩形 51"/>
          <p:cNvSpPr/>
          <p:nvPr/>
        </p:nvSpPr>
        <p:spPr>
          <a:xfrm>
            <a:off x="395536" y="2204864"/>
            <a:ext cx="4985660"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（二）购票说明                      </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011995" y="2564904"/>
            <a:ext cx="70883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b="1" dirty="0" smtClean="0">
                <a:solidFill>
                  <a:srgbClr val="2B3CE1"/>
                </a:solidFill>
                <a:latin typeface="+mn-ea"/>
                <a:cs typeface="Times New Roman" pitchFamily="18" charset="0"/>
              </a:rPr>
              <a:t>5</a:t>
            </a:r>
            <a:r>
              <a:rPr lang="zh-CN" altLang="en-US" b="1" dirty="0" smtClean="0">
                <a:solidFill>
                  <a:srgbClr val="2B3CE1"/>
                </a:solidFill>
                <a:latin typeface="+mn-ea"/>
                <a:cs typeface="Times New Roman" pitchFamily="18" charset="0"/>
              </a:rPr>
              <a:t>）</a:t>
            </a:r>
            <a:r>
              <a:rPr lang="zh-CN" altLang="zh-CN" b="1" dirty="0" smtClean="0">
                <a:solidFill>
                  <a:srgbClr val="2B3CE1"/>
                </a:solidFill>
                <a:latin typeface="+mn-ea"/>
                <a:cs typeface="Times New Roman" pitchFamily="18" charset="0"/>
              </a:rPr>
              <a:t>网上银行支付</a:t>
            </a:r>
            <a:endParaRPr lang="zh-CN" altLang="en-US" b="1" dirty="0" smtClean="0">
              <a:solidFill>
                <a:srgbClr val="2B3CE1"/>
              </a:solidFill>
              <a:latin typeface="+mn-ea"/>
              <a:cs typeface="Times New Roman" pitchFamily="18" charset="0"/>
            </a:endParaRPr>
          </a:p>
        </p:txBody>
      </p:sp>
      <p:pic>
        <p:nvPicPr>
          <p:cNvPr id="52232" name="图片 23" descr="https://www.gpticket.org/static/images/gpOrderTicket_8.jpg"/>
          <p:cNvPicPr>
            <a:picLocks noChangeAspect="1" noChangeArrowheads="1"/>
          </p:cNvPicPr>
          <p:nvPr/>
        </p:nvPicPr>
        <p:blipFill>
          <a:blip r:embed="rId4" cstate="print"/>
          <a:srcRect/>
          <a:stretch>
            <a:fillRect/>
          </a:stretch>
        </p:blipFill>
        <p:spPr bwMode="auto">
          <a:xfrm>
            <a:off x="899592" y="2969568"/>
            <a:ext cx="7278403" cy="388843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自助购票流程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grpSp>
      <p:sp>
        <p:nvSpPr>
          <p:cNvPr id="52" name="矩形 51"/>
          <p:cNvSpPr/>
          <p:nvPr/>
        </p:nvSpPr>
        <p:spPr>
          <a:xfrm>
            <a:off x="395536" y="2204864"/>
            <a:ext cx="4985660"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（二）购票说明                      </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011995" y="2564904"/>
            <a:ext cx="70883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b="1" dirty="0" smtClean="0">
                <a:solidFill>
                  <a:srgbClr val="2B3CE1"/>
                </a:solidFill>
                <a:latin typeface="+mn-ea"/>
                <a:cs typeface="Times New Roman" pitchFamily="18" charset="0"/>
              </a:rPr>
              <a:t>6</a:t>
            </a:r>
            <a:r>
              <a:rPr lang="zh-CN" altLang="en-US" b="1" dirty="0" smtClean="0">
                <a:solidFill>
                  <a:srgbClr val="2B3CE1"/>
                </a:solidFill>
                <a:latin typeface="+mn-ea"/>
                <a:cs typeface="Times New Roman" pitchFamily="18" charset="0"/>
              </a:rPr>
              <a:t>）完成支付（等待出票）</a:t>
            </a:r>
          </a:p>
        </p:txBody>
      </p:sp>
      <p:pic>
        <p:nvPicPr>
          <p:cNvPr id="65538" name="图片 27" descr="https://www.gpticket.org/static/images/gpOrderTicket_12.jpg"/>
          <p:cNvPicPr>
            <a:picLocks noChangeAspect="1" noChangeArrowheads="1"/>
          </p:cNvPicPr>
          <p:nvPr/>
        </p:nvPicPr>
        <p:blipFill>
          <a:blip r:embed="rId4" cstate="print"/>
          <a:srcRect/>
          <a:stretch>
            <a:fillRect/>
          </a:stretch>
        </p:blipFill>
        <p:spPr bwMode="auto">
          <a:xfrm>
            <a:off x="323528" y="3068960"/>
            <a:ext cx="8631616" cy="302433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自助购票流程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grpSp>
      <p:sp>
        <p:nvSpPr>
          <p:cNvPr id="52" name="矩形 51"/>
          <p:cNvSpPr/>
          <p:nvPr/>
        </p:nvSpPr>
        <p:spPr>
          <a:xfrm>
            <a:off x="395536" y="2204864"/>
            <a:ext cx="4985660"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（二）购票说明                      </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011995" y="2564904"/>
            <a:ext cx="70883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b="1" dirty="0" smtClean="0">
                <a:solidFill>
                  <a:srgbClr val="2B3CE1"/>
                </a:solidFill>
                <a:latin typeface="+mn-ea"/>
                <a:cs typeface="Times New Roman" pitchFamily="18" charset="0"/>
              </a:rPr>
              <a:t>7</a:t>
            </a:r>
            <a:r>
              <a:rPr lang="zh-CN" altLang="en-US" b="1" dirty="0" smtClean="0">
                <a:solidFill>
                  <a:srgbClr val="2B3CE1"/>
                </a:solidFill>
                <a:latin typeface="+mn-ea"/>
                <a:cs typeface="Times New Roman" pitchFamily="18" charset="0"/>
              </a:rPr>
              <a:t>）领取报销凭证</a:t>
            </a:r>
          </a:p>
        </p:txBody>
      </p:sp>
      <p:sp>
        <p:nvSpPr>
          <p:cNvPr id="66561" name="Rectangle 1"/>
          <p:cNvSpPr>
            <a:spLocks noChangeArrowheads="1"/>
          </p:cNvSpPr>
          <p:nvPr/>
        </p:nvSpPr>
        <p:spPr bwMode="auto">
          <a:xfrm>
            <a:off x="539552" y="2883902"/>
            <a:ext cx="799288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r>
              <a:rPr kumimoji="0" lang="zh-CN" sz="2400" b="1" i="0" u="none" strike="noStrike" cap="none" normalizeH="0" baseline="0" dirty="0" smtClean="0">
                <a:ln>
                  <a:noFill/>
                </a:ln>
                <a:solidFill>
                  <a:schemeClr val="tx1"/>
                </a:solidFill>
                <a:effectLst/>
                <a:latin typeface="Arial" pitchFamily="34" charset="0"/>
                <a:ea typeface="仿宋_GB2312" pitchFamily="49" charset="-122"/>
                <a:cs typeface="Times New Roman" pitchFamily="18" charset="0"/>
              </a:rPr>
              <a:t>出票成功后，到承运航空公司的</a:t>
            </a:r>
            <a:r>
              <a:rPr kumimoji="0" lang="zh-CN" sz="2400" b="1" i="0" u="none" strike="noStrike" cap="none" normalizeH="0" baseline="0" dirty="0" smtClean="0">
                <a:ln>
                  <a:noFill/>
                </a:ln>
                <a:solidFill>
                  <a:srgbClr val="FF0000"/>
                </a:solidFill>
                <a:effectLst/>
                <a:latin typeface="Arial" pitchFamily="34" charset="0"/>
                <a:ea typeface="仿宋_GB2312" pitchFamily="49" charset="-122"/>
                <a:cs typeface="Times New Roman" pitchFamily="18" charset="0"/>
              </a:rPr>
              <a:t>机场柜台</a:t>
            </a:r>
            <a:r>
              <a:rPr kumimoji="0" lang="zh-CN" sz="2400" b="1" i="0" u="none" strike="noStrike" cap="none" normalizeH="0" baseline="0" dirty="0" smtClean="0">
                <a:ln>
                  <a:noFill/>
                </a:ln>
                <a:solidFill>
                  <a:schemeClr val="tx1"/>
                </a:solidFill>
                <a:effectLst/>
                <a:latin typeface="Arial" pitchFamily="34" charset="0"/>
                <a:ea typeface="仿宋_GB2312" pitchFamily="49" charset="-122"/>
                <a:cs typeface="Times New Roman" pitchFamily="18" charset="0"/>
              </a:rPr>
              <a:t>和</a:t>
            </a:r>
            <a:r>
              <a:rPr kumimoji="0" lang="zh-CN" sz="2400" b="1" i="0" u="none" strike="noStrike" cap="none" normalizeH="0" baseline="0" dirty="0" smtClean="0">
                <a:ln>
                  <a:noFill/>
                </a:ln>
                <a:solidFill>
                  <a:srgbClr val="FF0000"/>
                </a:solidFill>
                <a:effectLst/>
                <a:latin typeface="Arial" pitchFamily="34" charset="0"/>
                <a:ea typeface="仿宋_GB2312" pitchFamily="49" charset="-122"/>
                <a:cs typeface="Times New Roman" pitchFamily="18" charset="0"/>
              </a:rPr>
              <a:t>自助设备</a:t>
            </a:r>
            <a:r>
              <a:rPr kumimoji="0" lang="zh-CN" sz="2400" b="1" i="0" u="none" strike="noStrike" cap="none" normalizeH="0" baseline="0" dirty="0" smtClean="0">
                <a:ln>
                  <a:noFill/>
                </a:ln>
                <a:solidFill>
                  <a:schemeClr val="tx1"/>
                </a:solidFill>
                <a:effectLst/>
                <a:latin typeface="Arial" pitchFamily="34" charset="0"/>
                <a:ea typeface="仿宋_GB2312" pitchFamily="49" charset="-122"/>
                <a:cs typeface="Times New Roman" pitchFamily="18" charset="0"/>
              </a:rPr>
              <a:t>，或航空公司</a:t>
            </a:r>
            <a:r>
              <a:rPr kumimoji="0" lang="zh-CN" sz="2400" b="1" i="0" u="none" strike="noStrike" cap="none" normalizeH="0" baseline="0" dirty="0" smtClean="0">
                <a:ln>
                  <a:noFill/>
                </a:ln>
                <a:solidFill>
                  <a:srgbClr val="FF0000"/>
                </a:solidFill>
                <a:effectLst/>
                <a:latin typeface="Arial" pitchFamily="34" charset="0"/>
                <a:ea typeface="仿宋_GB2312" pitchFamily="49" charset="-122"/>
                <a:cs typeface="Times New Roman" pitchFamily="18" charset="0"/>
              </a:rPr>
              <a:t>各地营业部</a:t>
            </a:r>
            <a:r>
              <a:rPr kumimoji="0" lang="zh-CN" sz="2400" b="1" i="0" u="none" strike="noStrike" cap="none" normalizeH="0" baseline="0" dirty="0" smtClean="0">
                <a:ln>
                  <a:noFill/>
                </a:ln>
                <a:solidFill>
                  <a:schemeClr val="tx1"/>
                </a:solidFill>
                <a:effectLst/>
                <a:latin typeface="Arial" pitchFamily="34" charset="0"/>
                <a:ea typeface="仿宋_GB2312" pitchFamily="49" charset="-122"/>
                <a:cs typeface="Times New Roman" pitchFamily="18" charset="0"/>
              </a:rPr>
              <a:t>获取印有机票查验号码的</a:t>
            </a:r>
            <a:r>
              <a:rPr kumimoji="0" lang="zh-CN" altLang="zh-CN" sz="2400" b="1" i="0" u="none" strike="noStrike" cap="none" normalizeH="0" baseline="0" dirty="0" smtClean="0">
                <a:ln>
                  <a:noFill/>
                </a:ln>
                <a:solidFill>
                  <a:schemeClr val="tx1"/>
                </a:solidFill>
                <a:effectLst/>
                <a:latin typeface="Arial" pitchFamily="34" charset="0"/>
                <a:ea typeface="仿宋_GB2312" pitchFamily="49" charset="-122"/>
                <a:cs typeface="Times New Roman" pitchFamily="18" charset="0"/>
              </a:rPr>
              <a:t>《</a:t>
            </a:r>
            <a:r>
              <a:rPr kumimoji="0" lang="zh-CN" sz="2400" b="1" i="0" u="none" strike="noStrike" cap="none" normalizeH="0" baseline="0" dirty="0" smtClean="0">
                <a:ln>
                  <a:noFill/>
                </a:ln>
                <a:solidFill>
                  <a:schemeClr val="tx1"/>
                </a:solidFill>
                <a:effectLst/>
                <a:latin typeface="Arial" pitchFamily="34" charset="0"/>
                <a:ea typeface="仿宋_GB2312" pitchFamily="49" charset="-122"/>
                <a:cs typeface="Times New Roman" pitchFamily="18" charset="0"/>
              </a:rPr>
              <a:t>航空运输电子客票行程单</a:t>
            </a:r>
            <a:r>
              <a:rPr kumimoji="0" lang="zh-CN" altLang="zh-CN" sz="2400" b="1" i="0" u="none" strike="noStrike" cap="none" normalizeH="0" baseline="0" dirty="0" smtClean="0">
                <a:ln>
                  <a:noFill/>
                </a:ln>
                <a:solidFill>
                  <a:schemeClr val="tx1"/>
                </a:solidFill>
                <a:effectLst/>
                <a:latin typeface="Arial" pitchFamily="34" charset="0"/>
                <a:ea typeface="仿宋_GB2312" pitchFamily="49" charset="-122"/>
                <a:cs typeface="Times New Roman" pitchFamily="18" charset="0"/>
              </a:rPr>
              <a:t>》</a:t>
            </a:r>
            <a:r>
              <a:rPr kumimoji="0" lang="zh-CN" sz="2400" b="1" i="0" u="none" strike="noStrike" cap="none" normalizeH="0" baseline="0" dirty="0" smtClean="0">
                <a:ln>
                  <a:noFill/>
                </a:ln>
                <a:solidFill>
                  <a:schemeClr val="tx1"/>
                </a:solidFill>
                <a:effectLst/>
                <a:latin typeface="Arial" pitchFamily="34" charset="0"/>
                <a:ea typeface="仿宋_GB2312" pitchFamily="49" charset="-122"/>
                <a:cs typeface="Times New Roman" pitchFamily="18" charset="0"/>
              </a:rPr>
              <a:t>，并以此作为报销凭证</a:t>
            </a:r>
            <a:r>
              <a:rPr kumimoji="0" lang="zh-CN" sz="2400" b="1" i="0" u="none" strike="noStrike" cap="none" normalizeH="0" baseline="0" dirty="0" smtClean="0">
                <a:ln>
                  <a:noFill/>
                </a:ln>
                <a:solidFill>
                  <a:schemeClr val="tx1"/>
                </a:solidFill>
                <a:effectLst/>
                <a:latin typeface="Arial" pitchFamily="34" charset="0"/>
                <a:ea typeface="仿宋_GB2312" pitchFamily="49" charset="-122"/>
                <a:cs typeface="Times New Roman" pitchFamily="18" charset="0"/>
              </a:rPr>
              <a:t>。</a:t>
            </a:r>
            <a:endParaRPr kumimoji="0" lang="en-US" altLang="zh-CN" sz="2400" b="1" i="0" u="none" strike="noStrike" cap="none" normalizeH="0" baseline="0" dirty="0" smtClean="0">
              <a:ln>
                <a:noFill/>
              </a:ln>
              <a:solidFill>
                <a:schemeClr val="tx1"/>
              </a:solidFill>
              <a:effectLst/>
              <a:latin typeface="Arial" pitchFamily="34" charset="0"/>
              <a:ea typeface="仿宋_GB2312" pitchFamily="49" charset="-122"/>
              <a:cs typeface="Times New Roman" pitchFamily="18" charset="0"/>
            </a:endParaRPr>
          </a:p>
          <a:p>
            <a:pPr marL="0" marR="0" lvl="0" indent="355600" algn="l" defTabSz="914400" rtl="0" eaLnBrk="1" fontAlgn="base" latinLnBrk="0" hangingPunct="1">
              <a:lnSpc>
                <a:spcPct val="100000"/>
              </a:lnSpc>
              <a:spcBef>
                <a:spcPct val="0"/>
              </a:spcBef>
              <a:spcAft>
                <a:spcPct val="0"/>
              </a:spcAft>
              <a:buClrTx/>
              <a:buSzTx/>
              <a:buFontTx/>
              <a:buNone/>
              <a:tabLst/>
            </a:pPr>
            <a:r>
              <a:rPr lang="zh-CN" altLang="en-US" sz="2400" b="1" dirty="0" smtClean="0">
                <a:latin typeface="Arial" pitchFamily="34" charset="0"/>
                <a:ea typeface="仿宋_GB2312" pitchFamily="49" charset="-122"/>
                <a:cs typeface="Times New Roman" pitchFamily="18" charset="0"/>
              </a:rPr>
              <a:t>近期将开通行程单邮寄功能。</a:t>
            </a:r>
            <a:endParaRPr kumimoji="0" lang="en-US" altLang="zh-CN" sz="2400" b="1" i="0" u="none" strike="noStrike" cap="none" normalizeH="0" baseline="0" dirty="0" smtClean="0">
              <a:ln>
                <a:noFill/>
              </a:ln>
              <a:solidFill>
                <a:schemeClr val="tx1"/>
              </a:solidFill>
              <a:effectLst/>
              <a:latin typeface="Arial" pitchFamily="34" charset="0"/>
              <a:ea typeface="仿宋_GB2312" pitchFamily="49" charset="-122"/>
              <a:cs typeface="Times New Roman" pitchFamily="18" charset="0"/>
            </a:endParaRPr>
          </a:p>
          <a:p>
            <a:pPr marL="0" marR="0" lvl="0" indent="355600" algn="l" defTabSz="914400" rtl="0" eaLnBrk="1" fontAlgn="base" latinLnBrk="0" hangingPunct="1">
              <a:lnSpc>
                <a:spcPct val="100000"/>
              </a:lnSpc>
              <a:spcBef>
                <a:spcPct val="0"/>
              </a:spcBef>
              <a:spcAft>
                <a:spcPct val="0"/>
              </a:spcAft>
              <a:buClrTx/>
              <a:buSzTx/>
              <a:buFontTx/>
              <a:buNone/>
              <a:tabLst/>
            </a:pPr>
            <a:endParaRPr lang="en-US" altLang="zh-CN" sz="2400" b="1" dirty="0" smtClean="0">
              <a:latin typeface="Arial" pitchFamily="34" charset="0"/>
              <a:ea typeface="仿宋_GB2312" pitchFamily="49" charset="-122"/>
              <a:cs typeface="Times New Roman" pitchFamily="18" charset="0"/>
            </a:endParaRPr>
          </a:p>
          <a:p>
            <a:pPr lvl="0" indent="355600" fontAlgn="base">
              <a:spcBef>
                <a:spcPct val="0"/>
              </a:spcBef>
              <a:spcAft>
                <a:spcPct val="0"/>
              </a:spcAft>
            </a:pPr>
            <a:r>
              <a:rPr kumimoji="0" lang="zh-CN" altLang="en-US" sz="2400" b="1" i="0" u="none" strike="noStrike" cap="none" normalizeH="0" baseline="0" dirty="0" smtClean="0">
                <a:ln>
                  <a:noFill/>
                </a:ln>
                <a:solidFill>
                  <a:schemeClr val="tx1"/>
                </a:solidFill>
                <a:effectLst/>
                <a:latin typeface="Arial" pitchFamily="34" charset="0"/>
                <a:ea typeface="仿宋_GB2312" pitchFamily="49" charset="-122"/>
                <a:cs typeface="Times New Roman" pitchFamily="18" charset="0"/>
              </a:rPr>
              <a:t>机票查验单在购票人获取到</a:t>
            </a:r>
            <a:r>
              <a:rPr lang="zh-CN" altLang="zh-CN" sz="2400" b="1" dirty="0" smtClean="0">
                <a:latin typeface="Arial" pitchFamily="34" charset="0"/>
                <a:ea typeface="仿宋_GB2312" pitchFamily="49" charset="-122"/>
                <a:cs typeface="Times New Roman" pitchFamily="18" charset="0"/>
              </a:rPr>
              <a:t>印有机票查验号码</a:t>
            </a:r>
            <a:r>
              <a:rPr lang="zh-CN" altLang="en-US" sz="2400" b="1" dirty="0" smtClean="0">
                <a:latin typeface="Arial" pitchFamily="34" charset="0"/>
                <a:ea typeface="仿宋_GB2312" pitchFamily="49" charset="-122"/>
                <a:cs typeface="Times New Roman" pitchFamily="18" charset="0"/>
              </a:rPr>
              <a:t>的</a:t>
            </a:r>
            <a:r>
              <a:rPr lang="en-US" altLang="zh-CN" sz="2400" b="1" dirty="0" smtClean="0">
                <a:latin typeface="Arial" pitchFamily="34" charset="0"/>
                <a:ea typeface="仿宋_GB2312" pitchFamily="49" charset="-122"/>
                <a:cs typeface="Times New Roman" pitchFamily="18" charset="0"/>
              </a:rPr>
              <a:t>《</a:t>
            </a:r>
            <a:r>
              <a:rPr lang="zh-CN" altLang="zh-CN" sz="2400" b="1" dirty="0" smtClean="0">
                <a:latin typeface="Arial" pitchFamily="34" charset="0"/>
                <a:ea typeface="仿宋_GB2312" pitchFamily="49" charset="-122"/>
                <a:cs typeface="Times New Roman" pitchFamily="18" charset="0"/>
              </a:rPr>
              <a:t>航空运输电子客票</a:t>
            </a:r>
            <a:r>
              <a:rPr lang="zh-CN" altLang="en-US" sz="2400" b="1" dirty="0" smtClean="0">
                <a:latin typeface="Arial" pitchFamily="34" charset="0"/>
                <a:ea typeface="仿宋_GB2312" pitchFamily="49" charset="-122"/>
                <a:cs typeface="Times New Roman" pitchFamily="18" charset="0"/>
              </a:rPr>
              <a:t>行程单</a:t>
            </a:r>
            <a:r>
              <a:rPr lang="en-US" altLang="zh-CN" sz="2400" b="1" dirty="0" smtClean="0">
                <a:latin typeface="Arial" pitchFamily="34" charset="0"/>
                <a:ea typeface="仿宋_GB2312" pitchFamily="49" charset="-122"/>
                <a:cs typeface="Times New Roman" pitchFamily="18" charset="0"/>
              </a:rPr>
              <a:t>》</a:t>
            </a:r>
            <a:r>
              <a:rPr lang="zh-CN" altLang="en-US" sz="2400" b="1" dirty="0" smtClean="0">
                <a:latin typeface="Arial" pitchFamily="34" charset="0"/>
                <a:ea typeface="仿宋_GB2312" pitchFamily="49" charset="-122"/>
                <a:cs typeface="Times New Roman" pitchFamily="18" charset="0"/>
              </a:rPr>
              <a:t>后，自行在网站查询并打印。</a:t>
            </a:r>
            <a:endParaRPr kumimoji="0" lang="zh-CN" sz="24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自助购票流程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grpSp>
      <p:sp>
        <p:nvSpPr>
          <p:cNvPr id="52" name="矩形 51"/>
          <p:cNvSpPr/>
          <p:nvPr/>
        </p:nvSpPr>
        <p:spPr>
          <a:xfrm>
            <a:off x="395536" y="2204864"/>
            <a:ext cx="4985660"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（三）退票说明                      </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19" name="Rectangle 2"/>
          <p:cNvSpPr>
            <a:spLocks noChangeArrowheads="1"/>
          </p:cNvSpPr>
          <p:nvPr/>
        </p:nvSpPr>
        <p:spPr bwMode="auto">
          <a:xfrm>
            <a:off x="1011995" y="2564904"/>
            <a:ext cx="70883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b="1" dirty="0" smtClean="0">
                <a:solidFill>
                  <a:srgbClr val="2B3CE1"/>
                </a:solidFill>
                <a:latin typeface="+mn-ea"/>
                <a:cs typeface="Times New Roman" pitchFamily="18" charset="0"/>
              </a:rPr>
              <a:t>1</a:t>
            </a:r>
            <a:r>
              <a:rPr lang="zh-CN" altLang="en-US" b="1" dirty="0" smtClean="0">
                <a:solidFill>
                  <a:srgbClr val="2B3CE1"/>
                </a:solidFill>
                <a:latin typeface="+mn-ea"/>
                <a:cs typeface="Times New Roman" pitchFamily="18" charset="0"/>
              </a:rPr>
              <a:t>）查询退票订单</a:t>
            </a:r>
          </a:p>
        </p:txBody>
      </p:sp>
      <p:pic>
        <p:nvPicPr>
          <p:cNvPr id="68610" name="图片 48" descr="https://www.gpticket.org/static/images/gpRefundTicket1.jpg"/>
          <p:cNvPicPr>
            <a:picLocks noChangeAspect="1" noChangeArrowheads="1"/>
          </p:cNvPicPr>
          <p:nvPr/>
        </p:nvPicPr>
        <p:blipFill>
          <a:blip r:embed="rId4" cstate="print"/>
          <a:srcRect/>
          <a:stretch>
            <a:fillRect/>
          </a:stretch>
        </p:blipFill>
        <p:spPr bwMode="auto">
          <a:xfrm>
            <a:off x="899592" y="2951355"/>
            <a:ext cx="7560839" cy="3906645"/>
          </a:xfrm>
          <a:prstGeom prst="rect">
            <a:avLst/>
          </a:prstGeom>
          <a:noFill/>
          <a:ln w="9525">
            <a:noFill/>
            <a:miter lim="800000"/>
            <a:headEnd/>
            <a:tailEnd/>
          </a:ln>
        </p:spPr>
      </p:pic>
      <p:sp>
        <p:nvSpPr>
          <p:cNvPr id="20" name="矩形 19"/>
          <p:cNvSpPr/>
          <p:nvPr/>
        </p:nvSpPr>
        <p:spPr>
          <a:xfrm>
            <a:off x="1547664" y="5589240"/>
            <a:ext cx="11521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自助购票流程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grpSp>
      <p:sp>
        <p:nvSpPr>
          <p:cNvPr id="52" name="矩形 51"/>
          <p:cNvSpPr/>
          <p:nvPr/>
        </p:nvSpPr>
        <p:spPr>
          <a:xfrm>
            <a:off x="395536" y="2204864"/>
            <a:ext cx="4985660"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（三）退票说明                      </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19" name="Rectangle 2"/>
          <p:cNvSpPr>
            <a:spLocks noChangeArrowheads="1"/>
          </p:cNvSpPr>
          <p:nvPr/>
        </p:nvSpPr>
        <p:spPr bwMode="auto">
          <a:xfrm>
            <a:off x="1011995" y="2564904"/>
            <a:ext cx="70883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b="1" dirty="0" smtClean="0">
                <a:solidFill>
                  <a:srgbClr val="2B3CE1"/>
                </a:solidFill>
                <a:latin typeface="+mn-ea"/>
                <a:cs typeface="Times New Roman" pitchFamily="18" charset="0"/>
              </a:rPr>
              <a:t>1</a:t>
            </a:r>
            <a:r>
              <a:rPr lang="zh-CN" altLang="en-US" b="1" dirty="0" smtClean="0">
                <a:solidFill>
                  <a:srgbClr val="2B3CE1"/>
                </a:solidFill>
                <a:latin typeface="+mn-ea"/>
                <a:cs typeface="Times New Roman" pitchFamily="18" charset="0"/>
              </a:rPr>
              <a:t>）查询退票订单</a:t>
            </a:r>
          </a:p>
        </p:txBody>
      </p:sp>
      <p:pic>
        <p:nvPicPr>
          <p:cNvPr id="69634" name="图片 49" descr="https://www.gpticket.org/static/images/gpRefundTicket2.jpg"/>
          <p:cNvPicPr>
            <a:picLocks noChangeAspect="1" noChangeArrowheads="1"/>
          </p:cNvPicPr>
          <p:nvPr/>
        </p:nvPicPr>
        <p:blipFill>
          <a:blip r:embed="rId4" cstate="print"/>
          <a:srcRect/>
          <a:stretch>
            <a:fillRect/>
          </a:stretch>
        </p:blipFill>
        <p:spPr bwMode="auto">
          <a:xfrm>
            <a:off x="1619672" y="2935554"/>
            <a:ext cx="5976664" cy="380581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1" name="矩形 20"/>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政策要点</a:t>
            </a:r>
            <a:endParaRPr lang="zh-CN" altLang="en-US" sz="3200" b="1" dirty="0">
              <a:solidFill>
                <a:srgbClr val="FF0000"/>
              </a:solidFill>
              <a:latin typeface="黑体" pitchFamily="49" charset="-122"/>
              <a:ea typeface="黑体" pitchFamily="49" charset="-122"/>
            </a:endParaRPr>
          </a:p>
        </p:txBody>
      </p:sp>
      <p:grpSp>
        <p:nvGrpSpPr>
          <p:cNvPr id="2" name="组合 23"/>
          <p:cNvGrpSpPr/>
          <p:nvPr/>
        </p:nvGrpSpPr>
        <p:grpSpPr>
          <a:xfrm>
            <a:off x="467544" y="1628800"/>
            <a:ext cx="4752528" cy="576064"/>
            <a:chOff x="683568" y="1700808"/>
            <a:chExt cx="4752528" cy="576064"/>
          </a:xfrm>
        </p:grpSpPr>
        <p:sp>
          <p:nvSpPr>
            <p:cNvPr id="22" name="矩形 21"/>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公务卡信息验证</a:t>
              </a:r>
              <a:endParaRPr lang="zh-CN" altLang="en-US" sz="2400" b="1" dirty="0">
                <a:latin typeface="黑体" pitchFamily="49" charset="-122"/>
                <a:ea typeface="黑体" pitchFamily="49" charset="-122"/>
              </a:endParaRPr>
            </a:p>
          </p:txBody>
        </p:sp>
        <p:sp>
          <p:nvSpPr>
            <p:cNvPr id="23" name="矩形 22"/>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grpSp>
      <p:sp>
        <p:nvSpPr>
          <p:cNvPr id="8" name="TextBox 7"/>
          <p:cNvSpPr txBox="1"/>
          <p:nvPr/>
        </p:nvSpPr>
        <p:spPr>
          <a:xfrm>
            <a:off x="251520" y="2492896"/>
            <a:ext cx="8892480" cy="1348061"/>
          </a:xfrm>
          <a:prstGeom prst="rect">
            <a:avLst/>
          </a:prstGeom>
          <a:noFill/>
        </p:spPr>
        <p:txBody>
          <a:bodyPr wrap="square" rtlCol="0">
            <a:spAutoFit/>
          </a:bodyPr>
          <a:lstStyle/>
          <a:p>
            <a:pPr>
              <a:spcBef>
                <a:spcPct val="20000"/>
              </a:spcBef>
              <a:defRPr/>
            </a:pPr>
            <a:r>
              <a:rPr lang="zh-CN" altLang="zh-CN" sz="2400" b="1" dirty="0" smtClean="0">
                <a:latin typeface="仿宋" pitchFamily="49" charset="-122"/>
                <a:ea typeface="仿宋" pitchFamily="49" charset="-122"/>
              </a:rPr>
              <a:t>《</a:t>
            </a:r>
            <a:r>
              <a:rPr lang="en-US" altLang="zh-CN" sz="2400" b="1" dirty="0" err="1" smtClean="0">
                <a:latin typeface="仿宋" pitchFamily="49" charset="-122"/>
                <a:ea typeface="仿宋" pitchFamily="49" charset="-122"/>
              </a:rPr>
              <a:t>中央预算单位公务卡管理暂行办法</a:t>
            </a:r>
            <a:r>
              <a:rPr lang="zh-CN" altLang="zh-CN" sz="2400" b="1" dirty="0" smtClean="0">
                <a:latin typeface="仿宋" pitchFamily="49" charset="-122"/>
                <a:ea typeface="仿宋" pitchFamily="49" charset="-122"/>
              </a:rPr>
              <a:t>》（财库〔</a:t>
            </a:r>
            <a:r>
              <a:rPr lang="en-US" altLang="zh-CN" sz="2400" b="1" dirty="0" smtClean="0">
                <a:latin typeface="仿宋" pitchFamily="49" charset="-122"/>
                <a:ea typeface="仿宋" pitchFamily="49" charset="-122"/>
              </a:rPr>
              <a:t>2007</a:t>
            </a:r>
            <a:r>
              <a:rPr lang="zh-CN" altLang="zh-CN" sz="2400" b="1" dirty="0" smtClean="0">
                <a:latin typeface="仿宋" pitchFamily="49" charset="-122"/>
                <a:ea typeface="仿宋" pitchFamily="49" charset="-122"/>
              </a:rPr>
              <a:t>〕</a:t>
            </a:r>
            <a:r>
              <a:rPr lang="en-US" altLang="zh-CN" sz="2400" b="1" dirty="0" smtClean="0">
                <a:latin typeface="仿宋" pitchFamily="49" charset="-122"/>
                <a:ea typeface="仿宋" pitchFamily="49" charset="-122"/>
              </a:rPr>
              <a:t>63</a:t>
            </a:r>
            <a:r>
              <a:rPr lang="zh-CN" altLang="zh-CN" sz="2400" b="1" dirty="0" smtClean="0">
                <a:latin typeface="仿宋" pitchFamily="49" charset="-122"/>
                <a:ea typeface="仿宋" pitchFamily="49" charset="-122"/>
              </a:rPr>
              <a:t>号）</a:t>
            </a:r>
            <a:endParaRPr lang="en-US" altLang="zh-CN" sz="2400" b="1" dirty="0" smtClean="0">
              <a:latin typeface="仿宋" pitchFamily="49" charset="-122"/>
              <a:ea typeface="仿宋" pitchFamily="49" charset="-122"/>
            </a:endParaRPr>
          </a:p>
          <a:p>
            <a:pPr>
              <a:spcBef>
                <a:spcPct val="20000"/>
              </a:spcBef>
              <a:defRPr/>
            </a:pPr>
            <a:r>
              <a:rPr lang="en-US" altLang="zh-CN" sz="2400" b="1" dirty="0" smtClean="0">
                <a:latin typeface="仿宋" pitchFamily="49" charset="-122"/>
                <a:ea typeface="仿宋" pitchFamily="49" charset="-122"/>
              </a:rPr>
              <a:t>《</a:t>
            </a:r>
            <a:r>
              <a:rPr lang="zh-CN" altLang="en-US" sz="2400" b="1" dirty="0" smtClean="0">
                <a:latin typeface="仿宋" pitchFamily="49" charset="-122"/>
                <a:ea typeface="仿宋" pitchFamily="49" charset="-122"/>
              </a:rPr>
              <a:t>关于加快推进公务卡制度改革的通知</a:t>
            </a:r>
            <a:r>
              <a:rPr lang="en-US" altLang="zh-CN" sz="2400" b="1" dirty="0" smtClean="0">
                <a:latin typeface="仿宋" pitchFamily="49" charset="-122"/>
                <a:ea typeface="仿宋" pitchFamily="49" charset="-122"/>
              </a:rPr>
              <a:t>》</a:t>
            </a:r>
            <a:r>
              <a:rPr lang="zh-CN" altLang="en-US" sz="2400" b="1" dirty="0" smtClean="0">
                <a:latin typeface="仿宋" pitchFamily="49" charset="-122"/>
                <a:ea typeface="仿宋" pitchFamily="49" charset="-122"/>
              </a:rPr>
              <a:t>（财库</a:t>
            </a:r>
            <a:r>
              <a:rPr lang="zh-CN" altLang="zh-CN" sz="2400" b="1" dirty="0" smtClean="0">
                <a:latin typeface="仿宋" pitchFamily="49" charset="-122"/>
                <a:ea typeface="仿宋" pitchFamily="49" charset="-122"/>
              </a:rPr>
              <a:t>〔</a:t>
            </a:r>
            <a:r>
              <a:rPr lang="en-US" altLang="zh-CN" sz="2400" b="1" dirty="0" smtClean="0">
                <a:latin typeface="仿宋" pitchFamily="49" charset="-122"/>
                <a:ea typeface="仿宋" pitchFamily="49" charset="-122"/>
              </a:rPr>
              <a:t>2012</a:t>
            </a:r>
            <a:r>
              <a:rPr lang="zh-CN" altLang="zh-CN" sz="2400" b="1" dirty="0" smtClean="0">
                <a:latin typeface="仿宋" pitchFamily="49" charset="-122"/>
                <a:ea typeface="仿宋" pitchFamily="49" charset="-122"/>
              </a:rPr>
              <a:t>〕</a:t>
            </a:r>
            <a:r>
              <a:rPr lang="en-US" altLang="zh-CN" sz="2400" b="1" dirty="0" smtClean="0">
                <a:latin typeface="仿宋" pitchFamily="49" charset="-122"/>
                <a:ea typeface="仿宋" pitchFamily="49" charset="-122"/>
              </a:rPr>
              <a:t>132</a:t>
            </a:r>
            <a:r>
              <a:rPr lang="zh-CN" altLang="en-US" sz="2400" b="1" dirty="0" smtClean="0">
                <a:latin typeface="仿宋" pitchFamily="49" charset="-122"/>
                <a:ea typeface="仿宋" pitchFamily="49" charset="-122"/>
              </a:rPr>
              <a:t>号）</a:t>
            </a:r>
          </a:p>
          <a:p>
            <a:pPr>
              <a:spcBef>
                <a:spcPct val="20000"/>
              </a:spcBef>
              <a:defRPr/>
            </a:pPr>
            <a:endParaRPr lang="zh-CN" altLang="en-US" sz="2400" b="1" dirty="0" smtClean="0">
              <a:latin typeface="仿宋" pitchFamily="49" charset="-122"/>
              <a:ea typeface="仿宋" pitchFamily="49" charset="-122"/>
            </a:endParaRPr>
          </a:p>
        </p:txBody>
      </p:sp>
      <p:sp>
        <p:nvSpPr>
          <p:cNvPr id="14" name="圆角矩形 13"/>
          <p:cNvSpPr/>
          <p:nvPr/>
        </p:nvSpPr>
        <p:spPr>
          <a:xfrm>
            <a:off x="1043608" y="3933056"/>
            <a:ext cx="6840760" cy="720080"/>
          </a:xfrm>
          <a:prstGeom prst="roundRect">
            <a:avLst>
              <a:gd name="adj" fmla="val 941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dirty="0" smtClean="0"/>
              <a:t>专用发卡行标识代码为“</a:t>
            </a:r>
            <a:r>
              <a:rPr lang="en-US" altLang="zh-CN" b="1" dirty="0" smtClean="0"/>
              <a:t>628</a:t>
            </a:r>
            <a:r>
              <a:rPr lang="zh-CN" altLang="zh-CN" b="1" dirty="0" smtClean="0"/>
              <a:t>”开头</a:t>
            </a:r>
            <a:endParaRPr lang="zh-CN" altLang="en-US" b="1" dirty="0"/>
          </a:p>
        </p:txBody>
      </p:sp>
      <p:sp>
        <p:nvSpPr>
          <p:cNvPr id="18" name="圆角矩形 17"/>
          <p:cNvSpPr/>
          <p:nvPr/>
        </p:nvSpPr>
        <p:spPr>
          <a:xfrm>
            <a:off x="1043608" y="5085184"/>
            <a:ext cx="6840760" cy="720080"/>
          </a:xfrm>
          <a:prstGeom prst="roundRect">
            <a:avLst>
              <a:gd name="adj" fmla="val 941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dirty="0" smtClean="0"/>
              <a:t>目前认定是以</a:t>
            </a:r>
            <a:r>
              <a:rPr lang="en-US" altLang="zh-CN" b="1" dirty="0" smtClean="0">
                <a:solidFill>
                  <a:srgbClr val="FFFF00"/>
                </a:solidFill>
              </a:rPr>
              <a:t>6282</a:t>
            </a:r>
            <a:r>
              <a:rPr lang="zh-CN" altLang="zh-CN" b="1" dirty="0" smtClean="0">
                <a:solidFill>
                  <a:srgbClr val="FFFF00"/>
                </a:solidFill>
              </a:rPr>
              <a:t>、</a:t>
            </a:r>
            <a:r>
              <a:rPr lang="en-US" altLang="zh-CN" b="1" dirty="0" smtClean="0">
                <a:solidFill>
                  <a:srgbClr val="FFFF00"/>
                </a:solidFill>
              </a:rPr>
              <a:t>6283</a:t>
            </a:r>
            <a:r>
              <a:rPr lang="zh-CN" altLang="zh-CN" b="1" dirty="0" smtClean="0"/>
              <a:t>开头</a:t>
            </a:r>
            <a:endParaRPr lang="zh-CN" altLang="en-US" b="1" dirty="0" smtClean="0">
              <a:solidFill>
                <a:schemeClr val="bg1"/>
              </a:solidFill>
              <a:latin typeface="仿宋" pitchFamily="49" charset="-122"/>
              <a:ea typeface="仿宋" pitchFamily="49"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自助购票流程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grpSp>
      <p:sp>
        <p:nvSpPr>
          <p:cNvPr id="52" name="矩形 51"/>
          <p:cNvSpPr/>
          <p:nvPr/>
        </p:nvSpPr>
        <p:spPr>
          <a:xfrm>
            <a:off x="395536" y="2204864"/>
            <a:ext cx="4985660"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（三）退票说明                      </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19" name="Rectangle 2"/>
          <p:cNvSpPr>
            <a:spLocks noChangeArrowheads="1"/>
          </p:cNvSpPr>
          <p:nvPr/>
        </p:nvSpPr>
        <p:spPr bwMode="auto">
          <a:xfrm>
            <a:off x="1011995" y="2564904"/>
            <a:ext cx="70883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b="1" dirty="0" smtClean="0">
                <a:solidFill>
                  <a:srgbClr val="2B3CE1"/>
                </a:solidFill>
                <a:latin typeface="+mn-ea"/>
                <a:cs typeface="Times New Roman" pitchFamily="18" charset="0"/>
              </a:rPr>
              <a:t>2</a:t>
            </a:r>
            <a:r>
              <a:rPr lang="zh-CN" altLang="en-US" b="1" dirty="0" smtClean="0">
                <a:solidFill>
                  <a:srgbClr val="2B3CE1"/>
                </a:solidFill>
                <a:latin typeface="+mn-ea"/>
                <a:cs typeface="Times New Roman" pitchFamily="18" charset="0"/>
              </a:rPr>
              <a:t>）</a:t>
            </a:r>
            <a:r>
              <a:rPr lang="zh-CN" altLang="zh-CN" b="1" dirty="0" smtClean="0">
                <a:solidFill>
                  <a:srgbClr val="2B3CE1"/>
                </a:solidFill>
                <a:latin typeface="+mn-ea"/>
                <a:cs typeface="Times New Roman" pitchFamily="18" charset="0"/>
              </a:rPr>
              <a:t>跳转到航空公司官网进行退票</a:t>
            </a:r>
            <a:r>
              <a:rPr lang="zh-CN" altLang="en-US" b="1" dirty="0" smtClean="0">
                <a:solidFill>
                  <a:srgbClr val="2B3CE1"/>
                </a:solidFill>
                <a:latin typeface="+mn-ea"/>
                <a:cs typeface="Times New Roman" pitchFamily="18" charset="0"/>
              </a:rPr>
              <a:t>申请</a:t>
            </a:r>
          </a:p>
        </p:txBody>
      </p:sp>
      <p:sp>
        <p:nvSpPr>
          <p:cNvPr id="70657" name="Rectangle 1"/>
          <p:cNvSpPr>
            <a:spLocks noChangeArrowheads="1"/>
          </p:cNvSpPr>
          <p:nvPr/>
        </p:nvSpPr>
        <p:spPr bwMode="auto">
          <a:xfrm>
            <a:off x="1331640" y="3393868"/>
            <a:ext cx="691276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r>
              <a:rPr lang="zh-CN" sz="2400" b="1" dirty="0" smtClean="0">
                <a:latin typeface="Arial" pitchFamily="34" charset="0"/>
                <a:ea typeface="仿宋_GB2312" pitchFamily="49" charset="-122"/>
                <a:cs typeface="Times New Roman" pitchFamily="18" charset="0"/>
              </a:rPr>
              <a:t>点击“申请退票”后，页面会跳转到航空公司网页进行退票申请，请按照航空公司网站提示操作退票申请。</a:t>
            </a:r>
            <a:r>
              <a:rPr lang="zh-CN" altLang="en-US" sz="2400" b="1" dirty="0" smtClean="0">
                <a:latin typeface="Arial" pitchFamily="34" charset="0"/>
                <a:ea typeface="仿宋_GB2312" pitchFamily="49" charset="-122"/>
                <a:cs typeface="Times New Roman" pitchFamily="18" charset="0"/>
              </a:rPr>
              <a:t>旅客</a:t>
            </a:r>
            <a:r>
              <a:rPr lang="zh-CN" sz="2400" b="1" dirty="0" smtClean="0">
                <a:latin typeface="Arial" pitchFamily="34" charset="0"/>
                <a:ea typeface="仿宋_GB2312" pitchFamily="49" charset="-122"/>
                <a:cs typeface="Times New Roman" pitchFamily="18" charset="0"/>
              </a:rPr>
              <a:t>可致电航空公司客服，咨询退票审核情况。</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流程说明</a:t>
            </a:r>
            <a:endParaRPr lang="zh-CN" altLang="en-US" sz="3200" b="1" dirty="0">
              <a:solidFill>
                <a:srgbClr val="FF0000"/>
              </a:solidFill>
              <a:latin typeface="黑体" pitchFamily="49" charset="-122"/>
              <a:ea typeface="黑体" pitchFamily="49" charset="-122"/>
            </a:endParaRPr>
          </a:p>
        </p:txBody>
      </p:sp>
      <p:grpSp>
        <p:nvGrpSpPr>
          <p:cNvPr id="3" name="组合 23"/>
          <p:cNvGrpSpPr/>
          <p:nvPr/>
        </p:nvGrpSpPr>
        <p:grpSpPr>
          <a:xfrm>
            <a:off x="467544" y="1628800"/>
            <a:ext cx="4752528" cy="576064"/>
            <a:chOff x="683568" y="1700808"/>
            <a:chExt cx="4752528" cy="576064"/>
          </a:xfrm>
        </p:grpSpPr>
        <p:sp>
          <p:nvSpPr>
            <p:cNvPr id="4" name="矩形 3"/>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自助购票流程</a:t>
              </a:r>
              <a:endParaRPr lang="zh-CN" altLang="en-US" sz="2400" b="1" dirty="0">
                <a:latin typeface="黑体" pitchFamily="49" charset="-122"/>
                <a:ea typeface="黑体" pitchFamily="49" charset="-122"/>
              </a:endParaRPr>
            </a:p>
          </p:txBody>
        </p:sp>
        <p:sp>
          <p:nvSpPr>
            <p:cNvPr id="5" name="矩形 4"/>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grpSp>
      <p:sp>
        <p:nvSpPr>
          <p:cNvPr id="52" name="矩形 51"/>
          <p:cNvSpPr/>
          <p:nvPr/>
        </p:nvSpPr>
        <p:spPr>
          <a:xfrm>
            <a:off x="395536" y="2204864"/>
            <a:ext cx="4985660" cy="369332"/>
          </a:xfrm>
          <a:prstGeom prst="rect">
            <a:avLst/>
          </a:prstGeom>
        </p:spPr>
        <p:txBody>
          <a:bodyPr wrap="none">
            <a:spAutoFit/>
          </a:bodyPr>
          <a:lstStyle/>
          <a:p>
            <a:pPr lvl="0"/>
            <a:r>
              <a:rPr lang="en-US" altLang="zh-CN" b="1" u="sng" dirty="0" smtClean="0">
                <a:effectLst>
                  <a:outerShdw blurRad="38100" dist="38100" dir="2700000" algn="tl">
                    <a:srgbClr val="000000">
                      <a:alpha val="43137"/>
                    </a:srgbClr>
                  </a:outerShdw>
                </a:effectLst>
              </a:rPr>
              <a:t>   </a:t>
            </a:r>
            <a:r>
              <a:rPr lang="zh-CN" altLang="en-US" b="1" u="sng" dirty="0" smtClean="0">
                <a:effectLst>
                  <a:outerShdw blurRad="38100" dist="38100" dir="2700000" algn="tl">
                    <a:srgbClr val="000000">
                      <a:alpha val="43137"/>
                    </a:srgbClr>
                  </a:outerShdw>
                </a:effectLst>
              </a:rPr>
              <a:t>（三）退票说明                      </a:t>
            </a:r>
            <a:r>
              <a:rPr lang="en-US" altLang="zh-CN" b="1" u="sng" dirty="0" smtClean="0">
                <a:effectLst>
                  <a:outerShdw blurRad="38100" dist="38100" dir="2700000" algn="tl">
                    <a:srgbClr val="000000">
                      <a:alpha val="43137"/>
                    </a:srgbClr>
                  </a:outerShdw>
                </a:effectLst>
              </a:rPr>
              <a:t>                                   </a:t>
            </a:r>
            <a:endParaRPr lang="zh-CN" altLang="zh-CN" b="1" u="sng" dirty="0">
              <a:effectLst>
                <a:outerShdw blurRad="38100" dist="38100" dir="2700000" algn="tl">
                  <a:srgbClr val="000000">
                    <a:alpha val="43137"/>
                  </a:srgbClr>
                </a:outerShdw>
              </a:effectLst>
            </a:endParaRPr>
          </a:p>
        </p:txBody>
      </p:sp>
      <p:sp>
        <p:nvSpPr>
          <p:cNvPr id="19" name="Rectangle 2"/>
          <p:cNvSpPr>
            <a:spLocks noChangeArrowheads="1"/>
          </p:cNvSpPr>
          <p:nvPr/>
        </p:nvSpPr>
        <p:spPr bwMode="auto">
          <a:xfrm>
            <a:off x="1011995" y="2564904"/>
            <a:ext cx="70883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b="1" dirty="0" smtClean="0">
                <a:solidFill>
                  <a:srgbClr val="2B3CE1"/>
                </a:solidFill>
                <a:latin typeface="+mn-ea"/>
                <a:cs typeface="Times New Roman" pitchFamily="18" charset="0"/>
              </a:rPr>
              <a:t>3</a:t>
            </a:r>
            <a:r>
              <a:rPr lang="zh-CN" altLang="en-US" b="1" dirty="0" smtClean="0">
                <a:solidFill>
                  <a:srgbClr val="2B3CE1"/>
                </a:solidFill>
                <a:latin typeface="+mn-ea"/>
                <a:cs typeface="Times New Roman" pitchFamily="18" charset="0"/>
              </a:rPr>
              <a:t>）退款到账时间</a:t>
            </a:r>
          </a:p>
        </p:txBody>
      </p:sp>
      <p:sp>
        <p:nvSpPr>
          <p:cNvPr id="70657" name="Rectangle 1"/>
          <p:cNvSpPr>
            <a:spLocks noChangeArrowheads="1"/>
          </p:cNvSpPr>
          <p:nvPr/>
        </p:nvSpPr>
        <p:spPr bwMode="auto">
          <a:xfrm>
            <a:off x="1331640" y="3393868"/>
            <a:ext cx="691276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fontAlgn="base">
              <a:spcBef>
                <a:spcPct val="0"/>
              </a:spcBef>
              <a:spcAft>
                <a:spcPct val="0"/>
              </a:spcAft>
            </a:pPr>
            <a:r>
              <a:rPr lang="zh-CN" altLang="zh-CN" sz="2400" b="1" dirty="0" smtClean="0">
                <a:latin typeface="Arial" pitchFamily="34" charset="0"/>
                <a:ea typeface="仿宋_GB2312" pitchFamily="49" charset="-122"/>
                <a:cs typeface="Times New Roman" pitchFamily="18" charset="0"/>
              </a:rPr>
              <a:t>若您的退票通过，退票资金会返回您的支付卡片中。航空公司将在完成退票的</a:t>
            </a:r>
            <a:r>
              <a:rPr lang="en-US" altLang="zh-CN" sz="2400" b="1" dirty="0" smtClean="0">
                <a:latin typeface="Arial" pitchFamily="34" charset="0"/>
                <a:ea typeface="仿宋_GB2312" pitchFamily="49" charset="-122"/>
                <a:cs typeface="Times New Roman" pitchFamily="18" charset="0"/>
              </a:rPr>
              <a:t>15</a:t>
            </a:r>
            <a:r>
              <a:rPr lang="zh-CN" altLang="zh-CN" sz="2400" b="1" dirty="0" smtClean="0">
                <a:latin typeface="Arial" pitchFamily="34" charset="0"/>
                <a:ea typeface="仿宋_GB2312" pitchFamily="49" charset="-122"/>
                <a:cs typeface="Times New Roman" pitchFamily="18" charset="0"/>
              </a:rPr>
              <a:t>个工作日内向银行发起退款。实际到账时间以银行系统处理日期为准。</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07504" y="980728"/>
            <a:ext cx="4052713"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财务报销政策解读</a:t>
            </a:r>
            <a:endParaRPr lang="zh-CN" altLang="en-US" sz="3200" b="1" dirty="0">
              <a:solidFill>
                <a:srgbClr val="FF0000"/>
              </a:solidFill>
              <a:latin typeface="黑体" pitchFamily="49" charset="-122"/>
              <a:ea typeface="黑体" pitchFamily="49" charset="-122"/>
            </a:endParaRPr>
          </a:p>
        </p:txBody>
      </p:sp>
      <p:pic>
        <p:nvPicPr>
          <p:cNvPr id="74754" name="图片 1" descr="C:\Users\caacsc\Desktop\行程单查验单位置_副本.jpg"/>
          <p:cNvPicPr>
            <a:picLocks noChangeAspect="1" noChangeArrowheads="1"/>
          </p:cNvPicPr>
          <p:nvPr/>
        </p:nvPicPr>
        <p:blipFill>
          <a:blip r:embed="rId4" cstate="print"/>
          <a:srcRect/>
          <a:stretch>
            <a:fillRect/>
          </a:stretch>
        </p:blipFill>
        <p:spPr bwMode="auto">
          <a:xfrm>
            <a:off x="611560" y="3299030"/>
            <a:ext cx="7848872" cy="3298322"/>
          </a:xfrm>
          <a:prstGeom prst="rect">
            <a:avLst/>
          </a:prstGeom>
          <a:noFill/>
          <a:ln w="9525">
            <a:noFill/>
            <a:miter lim="800000"/>
            <a:headEnd/>
            <a:tailEnd/>
          </a:ln>
        </p:spPr>
      </p:pic>
      <p:sp>
        <p:nvSpPr>
          <p:cNvPr id="19" name="矩形 18"/>
          <p:cNvSpPr/>
          <p:nvPr/>
        </p:nvSpPr>
        <p:spPr>
          <a:xfrm>
            <a:off x="395536" y="1916832"/>
            <a:ext cx="8424936" cy="1200329"/>
          </a:xfrm>
          <a:prstGeom prst="rect">
            <a:avLst/>
          </a:prstGeom>
        </p:spPr>
        <p:txBody>
          <a:bodyPr wrap="square">
            <a:spAutoFit/>
          </a:bodyPr>
          <a:lstStyle/>
          <a:p>
            <a:r>
              <a:rPr lang="en-US" altLang="zh-CN" b="1" dirty="0" smtClean="0">
                <a:effectLst>
                  <a:outerShdw blurRad="38100" dist="38100" dir="2700000" algn="tl">
                    <a:srgbClr val="000000">
                      <a:alpha val="43137"/>
                    </a:srgbClr>
                  </a:outerShdw>
                </a:effectLst>
              </a:rPr>
              <a:t>   </a:t>
            </a:r>
            <a:r>
              <a:rPr lang="zh-CN" altLang="en-US" sz="2400" b="1" dirty="0" smtClean="0">
                <a:effectLst>
                  <a:outerShdw blurRad="38100" dist="38100" dir="2700000" algn="tl">
                    <a:srgbClr val="000000">
                      <a:alpha val="43137"/>
                    </a:srgbClr>
                  </a:outerShdw>
                </a:effectLst>
              </a:rPr>
              <a:t>（一）</a:t>
            </a:r>
            <a:r>
              <a:rPr lang="x-none" altLang="zh-CN" sz="2400" b="1" dirty="0" smtClean="0">
                <a:effectLst>
                  <a:outerShdw blurRad="38100" dist="38100" dir="2700000" algn="tl">
                    <a:srgbClr val="000000">
                      <a:alpha val="43137"/>
                    </a:srgbClr>
                  </a:outerShdw>
                </a:effectLst>
              </a:rPr>
              <a:t>购票人通过公务机票销售渠道购买国内航空公司航班的，应当以</a:t>
            </a:r>
            <a:r>
              <a:rPr lang="x-none" altLang="zh-CN" sz="2400" b="1" dirty="0" smtClean="0">
                <a:solidFill>
                  <a:srgbClr val="FF0000"/>
                </a:solidFill>
                <a:effectLst>
                  <a:outerShdw blurRad="38100" dist="38100" dir="2700000" algn="tl">
                    <a:srgbClr val="000000">
                      <a:alpha val="43137"/>
                    </a:srgbClr>
                  </a:outerShdw>
                </a:effectLst>
              </a:rPr>
              <a:t>标注有机票查验号码</a:t>
            </a:r>
            <a:r>
              <a:rPr lang="x-none" altLang="zh-CN" sz="2400" b="1" dirty="0" smtClean="0">
                <a:effectLst>
                  <a:outerShdw blurRad="38100" dist="38100" dir="2700000" algn="tl">
                    <a:srgbClr val="000000">
                      <a:alpha val="43137"/>
                    </a:srgbClr>
                  </a:outerShdw>
                </a:effectLst>
              </a:rPr>
              <a:t>的</a:t>
            </a:r>
            <a:r>
              <a:rPr lang="en-US" altLang="zh-CN" sz="2400" b="1" dirty="0" smtClean="0">
                <a:effectLst>
                  <a:outerShdw blurRad="38100" dist="38100" dir="2700000" algn="tl">
                    <a:srgbClr val="000000">
                      <a:alpha val="43137"/>
                    </a:srgbClr>
                  </a:outerShdw>
                </a:effectLst>
              </a:rPr>
              <a:t>《</a:t>
            </a:r>
            <a:r>
              <a:rPr lang="x-none" altLang="zh-CN" sz="2400" b="1" dirty="0" smtClean="0">
                <a:effectLst>
                  <a:outerShdw blurRad="38100" dist="38100" dir="2700000" algn="tl">
                    <a:srgbClr val="000000">
                      <a:alpha val="43137"/>
                    </a:srgbClr>
                  </a:outerShdw>
                </a:effectLst>
              </a:rPr>
              <a:t>航空运输电子客票行程单</a:t>
            </a:r>
            <a:r>
              <a:rPr lang="en-US" altLang="zh-CN" sz="2400" b="1" dirty="0" smtClean="0">
                <a:effectLst>
                  <a:outerShdw blurRad="38100" dist="38100" dir="2700000" algn="tl">
                    <a:srgbClr val="000000">
                      <a:alpha val="43137"/>
                    </a:srgbClr>
                  </a:outerShdw>
                </a:effectLst>
              </a:rPr>
              <a:t>》</a:t>
            </a:r>
            <a:r>
              <a:rPr lang="x-none" altLang="zh-CN" sz="2400" b="1" dirty="0" smtClean="0">
                <a:effectLst>
                  <a:outerShdw blurRad="38100" dist="38100" dir="2700000" algn="tl">
                    <a:srgbClr val="000000">
                      <a:alpha val="43137"/>
                    </a:srgbClr>
                  </a:outerShdw>
                </a:effectLst>
              </a:rPr>
              <a:t>作为报销凭证。</a:t>
            </a:r>
            <a:r>
              <a:rPr lang="zh-CN" altLang="en-US" sz="2400" b="1" dirty="0" smtClean="0">
                <a:effectLst>
                  <a:outerShdw blurRad="38100" dist="38100" dir="2700000" algn="tl">
                    <a:srgbClr val="000000">
                      <a:alpha val="43137"/>
                    </a:srgbClr>
                  </a:outerShdw>
                </a:effectLst>
              </a:rPr>
              <a:t>                 </a:t>
            </a:r>
            <a:r>
              <a:rPr lang="en-US" altLang="zh-CN" sz="2400" b="1" dirty="0" smtClean="0">
                <a:effectLst>
                  <a:outerShdw blurRad="38100" dist="38100" dir="2700000" algn="tl">
                    <a:srgbClr val="000000">
                      <a:alpha val="43137"/>
                    </a:srgbClr>
                  </a:outerShdw>
                </a:effectLst>
              </a:rPr>
              <a:t>                                   </a:t>
            </a:r>
            <a:endParaRPr lang="zh-CN" altLang="zh-CN" sz="2400" b="1" dirty="0" smtClean="0">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971600" y="3356992"/>
          <a:ext cx="7128792" cy="2722592"/>
        </p:xfrm>
        <a:graphic>
          <a:graphicData uri="http://schemas.openxmlformats.org/drawingml/2006/table">
            <a:tbl>
              <a:tblPr firstRow="1" bandRow="1">
                <a:tableStyleId>{10A1B5D5-9B99-4C35-A422-299274C87663}</a:tableStyleId>
              </a:tblPr>
              <a:tblGrid>
                <a:gridCol w="1803264"/>
                <a:gridCol w="1960070"/>
                <a:gridCol w="3365458"/>
              </a:tblGrid>
              <a:tr h="370840">
                <a:tc>
                  <a:txBody>
                    <a:bodyPr/>
                    <a:lstStyle/>
                    <a:p>
                      <a:pPr algn="ctr"/>
                      <a:r>
                        <a:rPr lang="zh-CN" altLang="en-US" b="1" dirty="0" smtClean="0">
                          <a:latin typeface="微软雅黑" pitchFamily="34" charset="-122"/>
                          <a:ea typeface="微软雅黑" pitchFamily="34" charset="-122"/>
                        </a:rPr>
                        <a:t>验证方式</a:t>
                      </a:r>
                      <a:endParaRPr lang="zh-CN" altLang="en-US" b="1" dirty="0">
                        <a:latin typeface="微软雅黑" pitchFamily="34" charset="-122"/>
                        <a:ea typeface="微软雅黑" pitchFamily="34" charset="-122"/>
                      </a:endParaRPr>
                    </a:p>
                  </a:txBody>
                  <a:tcPr>
                    <a:lnR w="12700" cap="flat" cmpd="sng" algn="ctr">
                      <a:solidFill>
                        <a:schemeClr val="accent6">
                          <a:lumMod val="60000"/>
                          <a:lumOff val="40000"/>
                        </a:schemeClr>
                      </a:solidFill>
                      <a:prstDash val="solid"/>
                      <a:round/>
                      <a:headEnd type="none" w="med" len="med"/>
                      <a:tailEnd type="none" w="med" len="med"/>
                    </a:lnR>
                  </a:tcPr>
                </a:tc>
                <a:tc>
                  <a:txBody>
                    <a:bodyPr/>
                    <a:lstStyle/>
                    <a:p>
                      <a:pPr algn="ctr"/>
                      <a:r>
                        <a:rPr lang="zh-CN" altLang="en-US" b="1" dirty="0" smtClean="0">
                          <a:latin typeface="微软雅黑" pitchFamily="34" charset="-122"/>
                          <a:ea typeface="微软雅黑" pitchFamily="34" charset="-122"/>
                        </a:rPr>
                        <a:t>结算方式</a:t>
                      </a:r>
                      <a:endParaRPr lang="zh-CN" altLang="en-US" b="1" dirty="0">
                        <a:latin typeface="微软雅黑" pitchFamily="34" charset="-122"/>
                        <a:ea typeface="微软雅黑" pitchFamily="34" charset="-122"/>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tcPr>
                </a:tc>
                <a:tc>
                  <a:txBody>
                    <a:bodyPr/>
                    <a:lstStyle/>
                    <a:p>
                      <a:pPr algn="ctr"/>
                      <a:r>
                        <a:rPr lang="zh-CN" altLang="en-US" b="1" dirty="0" smtClean="0">
                          <a:latin typeface="微软雅黑" pitchFamily="34" charset="-122"/>
                          <a:ea typeface="微软雅黑" pitchFamily="34" charset="-122"/>
                        </a:rPr>
                        <a:t>注意事项</a:t>
                      </a:r>
                      <a:endParaRPr lang="zh-CN" altLang="en-US" b="1" dirty="0">
                        <a:latin typeface="微软雅黑" pitchFamily="34" charset="-122"/>
                        <a:ea typeface="微软雅黑" pitchFamily="34" charset="-122"/>
                      </a:endParaRPr>
                    </a:p>
                  </a:txBody>
                  <a:tcPr>
                    <a:lnL w="12700" cap="flat" cmpd="sng" algn="ctr">
                      <a:solidFill>
                        <a:schemeClr val="accent6">
                          <a:lumMod val="60000"/>
                          <a:lumOff val="40000"/>
                        </a:schemeClr>
                      </a:solidFill>
                      <a:prstDash val="solid"/>
                      <a:round/>
                      <a:headEnd type="none" w="med" len="med"/>
                      <a:tailEnd type="none" w="med" len="med"/>
                    </a:lnL>
                  </a:tcPr>
                </a:tc>
              </a:tr>
              <a:tr h="781288">
                <a:tc>
                  <a:txBody>
                    <a:bodyPr/>
                    <a:lstStyle/>
                    <a:p>
                      <a:pPr algn="ctr">
                        <a:lnSpc>
                          <a:spcPct val="200000"/>
                        </a:lnSpc>
                      </a:pPr>
                      <a:r>
                        <a:rPr lang="zh-CN" altLang="zh-CN" dirty="0" smtClean="0">
                          <a:solidFill>
                            <a:schemeClr val="tx1"/>
                          </a:solidFill>
                        </a:rPr>
                        <a:t>公务卡验证</a:t>
                      </a:r>
                      <a:endParaRPr lang="zh-CN" altLang="en-US" dirty="0"/>
                    </a:p>
                  </a:txBody>
                  <a:tcPr>
                    <a:lnR w="12700" cap="flat" cmpd="sng" algn="ctr">
                      <a:solidFill>
                        <a:schemeClr val="accent6">
                          <a:lumMod val="60000"/>
                          <a:lumOff val="40000"/>
                        </a:schemeClr>
                      </a:solidFill>
                      <a:prstDash val="solid"/>
                      <a:round/>
                      <a:headEnd type="none" w="med" len="med"/>
                      <a:tailEnd type="none" w="med" len="med"/>
                    </a:lnR>
                    <a:solidFill>
                      <a:schemeClr val="bg1"/>
                    </a:solidFill>
                  </a:tcPr>
                </a:tc>
                <a:tc>
                  <a:txBody>
                    <a:bodyPr/>
                    <a:lstStyle/>
                    <a:p>
                      <a:r>
                        <a:rPr lang="en-US" altLang="zh-CN" dirty="0" smtClean="0">
                          <a:solidFill>
                            <a:schemeClr val="tx1"/>
                          </a:solidFill>
                        </a:rPr>
                        <a:t>POS</a:t>
                      </a:r>
                      <a:r>
                        <a:rPr lang="zh-CN" altLang="zh-CN" dirty="0" smtClean="0">
                          <a:solidFill>
                            <a:schemeClr val="tx1"/>
                          </a:solidFill>
                        </a:rPr>
                        <a:t>机刷卡方式结算</a:t>
                      </a:r>
                      <a:endParaRPr lang="zh-CN" altLang="en-US" dirty="0"/>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solidFill>
                      <a:schemeClr val="bg1"/>
                    </a:solidFill>
                  </a:tcPr>
                </a:tc>
                <a:tc>
                  <a:txBody>
                    <a:bodyPr/>
                    <a:lstStyle/>
                    <a:p>
                      <a:r>
                        <a:rPr lang="zh-CN" altLang="en-US" dirty="0" smtClean="0"/>
                        <a:t>仅可刷公务卡（本人或他人公务卡均可）结算，</a:t>
                      </a:r>
                      <a:r>
                        <a:rPr lang="zh-CN" altLang="en-US" b="1" dirty="0" smtClean="0">
                          <a:solidFill>
                            <a:srgbClr val="FF0000"/>
                          </a:solidFill>
                        </a:rPr>
                        <a:t>不得转账</a:t>
                      </a:r>
                      <a:endParaRPr lang="zh-CN" altLang="en-US" b="1" dirty="0">
                        <a:solidFill>
                          <a:srgbClr val="FF0000"/>
                        </a:solidFill>
                      </a:endParaRPr>
                    </a:p>
                  </a:txBody>
                  <a:tcPr>
                    <a:lnL w="12700" cap="flat" cmpd="sng" algn="ctr">
                      <a:solidFill>
                        <a:schemeClr val="accent6">
                          <a:lumMod val="60000"/>
                          <a:lumOff val="40000"/>
                        </a:schemeClr>
                      </a:solidFill>
                      <a:prstDash val="solid"/>
                      <a:round/>
                      <a:headEnd type="none" w="med" len="med"/>
                      <a:tailEnd type="none" w="med" len="med"/>
                    </a:lnL>
                    <a:solidFill>
                      <a:schemeClr val="bg1"/>
                    </a:solidFill>
                  </a:tcPr>
                </a:tc>
              </a:tr>
              <a:tr h="370840">
                <a:tc>
                  <a:txBody>
                    <a:bodyPr/>
                    <a:lstStyle/>
                    <a:p>
                      <a:pPr algn="ctr">
                        <a:lnSpc>
                          <a:spcPct val="200000"/>
                        </a:lnSpc>
                      </a:pPr>
                      <a:r>
                        <a:rPr lang="zh-CN" altLang="zh-CN" dirty="0" smtClean="0">
                          <a:solidFill>
                            <a:schemeClr val="tx1"/>
                          </a:solidFill>
                        </a:rPr>
                        <a:t>预算单位验证</a:t>
                      </a:r>
                      <a:endParaRPr lang="zh-CN" altLang="en-US" dirty="0"/>
                    </a:p>
                  </a:txBody>
                  <a:tcPr>
                    <a:lnR w="12700" cap="flat" cmpd="sng" algn="ctr">
                      <a:solidFill>
                        <a:schemeClr val="accent6">
                          <a:lumMod val="60000"/>
                          <a:lumOff val="40000"/>
                        </a:schemeClr>
                      </a:solidFill>
                      <a:prstDash val="solid"/>
                      <a:round/>
                      <a:headEnd type="none" w="med" len="med"/>
                      <a:tailEnd type="none" w="med" len="med"/>
                    </a:lnR>
                  </a:tcPr>
                </a:tc>
                <a:tc>
                  <a:txBody>
                    <a:bodyPr/>
                    <a:lstStyle/>
                    <a:p>
                      <a:r>
                        <a:rPr lang="zh-CN" altLang="en-US" dirty="0" smtClean="0">
                          <a:solidFill>
                            <a:schemeClr val="tx1"/>
                          </a:solidFill>
                        </a:rPr>
                        <a:t>购票人所在单位的</a:t>
                      </a:r>
                      <a:r>
                        <a:rPr lang="zh-CN" altLang="zh-CN" dirty="0" smtClean="0">
                          <a:solidFill>
                            <a:schemeClr val="tx1"/>
                          </a:solidFill>
                        </a:rPr>
                        <a:t>银行转账方式结算</a:t>
                      </a:r>
                      <a:endParaRPr lang="zh-CN" altLang="en-US" dirty="0"/>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tcPr>
                </a:tc>
                <a:tc>
                  <a:txBody>
                    <a:bodyPr/>
                    <a:lstStyle/>
                    <a:p>
                      <a:r>
                        <a:rPr kumimoji="0" lang="zh-CN" altLang="en-US" sz="1800" b="0" i="0" u="none" strike="noStrike" cap="none" normalizeH="0" baseline="0" dirty="0" smtClean="0">
                          <a:ln>
                            <a:noFill/>
                          </a:ln>
                          <a:solidFill>
                            <a:schemeClr val="tx1"/>
                          </a:solidFill>
                          <a:effectLst/>
                          <a:latin typeface="Calibri" pitchFamily="34" charset="0"/>
                          <a:ea typeface="仿宋_GB2312" pitchFamily="49" charset="-122"/>
                          <a:cs typeface="Times New Roman" pitchFamily="18" charset="0"/>
                        </a:rPr>
                        <a:t>加盖预算单位名称印章；</a:t>
                      </a:r>
                      <a:endParaRPr kumimoji="0" lang="en-US" altLang="zh-CN" sz="1800" b="0" i="0" u="none" strike="noStrike" cap="none" normalizeH="0" baseline="0" dirty="0" smtClean="0">
                        <a:ln>
                          <a:noFill/>
                        </a:ln>
                        <a:solidFill>
                          <a:schemeClr val="tx1"/>
                        </a:solidFill>
                        <a:effectLst/>
                        <a:latin typeface="Calibri" pitchFamily="34" charset="0"/>
                        <a:ea typeface="仿宋_GB2312" pitchFamily="49" charset="-122"/>
                        <a:cs typeface="Times New Roman" pitchFamily="18" charset="0"/>
                      </a:endParaRPr>
                    </a:p>
                    <a:p>
                      <a:r>
                        <a:rPr kumimoji="0" lang="zh-CN" altLang="en-US" sz="1800" b="0" i="0" u="none" strike="noStrike" cap="none" normalizeH="0" baseline="0" dirty="0" smtClean="0">
                          <a:ln>
                            <a:noFill/>
                          </a:ln>
                          <a:solidFill>
                            <a:schemeClr val="tx1"/>
                          </a:solidFill>
                          <a:effectLst/>
                          <a:latin typeface="Calibri" pitchFamily="34" charset="0"/>
                          <a:ea typeface="仿宋_GB2312" pitchFamily="49" charset="-122"/>
                          <a:cs typeface="Times New Roman" pitchFamily="18" charset="0"/>
                        </a:rPr>
                        <a:t>用途标注</a:t>
                      </a:r>
                      <a:r>
                        <a:rPr kumimoji="0" lang="zh-CN" altLang="en-US" sz="1800" b="0" i="0" u="none" strike="noStrike" cap="none" normalizeH="0" baseline="0" dirty="0" smtClean="0">
                          <a:ln>
                            <a:noFill/>
                          </a:ln>
                          <a:solidFill>
                            <a:schemeClr val="tx1"/>
                          </a:solidFill>
                          <a:effectLst/>
                          <a:latin typeface="Arial"/>
                          <a:ea typeface="仿宋_GB2312" pitchFamily="49" charset="-122"/>
                          <a:cs typeface="Times New Roman" pitchFamily="18" charset="0"/>
                        </a:rPr>
                        <a:t>“</a:t>
                      </a:r>
                      <a:r>
                        <a:rPr kumimoji="0" lang="zh-CN" altLang="en-US" sz="1800" b="1" i="0" u="none" strike="noStrike" cap="none" normalizeH="0" baseline="0" dirty="0" smtClean="0">
                          <a:ln>
                            <a:noFill/>
                          </a:ln>
                          <a:solidFill>
                            <a:schemeClr val="tx1"/>
                          </a:solidFill>
                          <a:effectLst/>
                          <a:latin typeface="Calibri" pitchFamily="34" charset="0"/>
                          <a:ea typeface="仿宋_GB2312" pitchFamily="49" charset="-122"/>
                          <a:cs typeface="Times New Roman" pitchFamily="18" charset="0"/>
                        </a:rPr>
                        <a:t>公务机票购票款</a:t>
                      </a:r>
                      <a:r>
                        <a:rPr kumimoji="0" lang="zh-CN" altLang="en-US" sz="1800" b="0" i="0" u="none" strike="noStrike" cap="none" normalizeH="0" baseline="0" dirty="0" smtClean="0">
                          <a:ln>
                            <a:noFill/>
                          </a:ln>
                          <a:solidFill>
                            <a:schemeClr val="tx1"/>
                          </a:solidFill>
                          <a:effectLst/>
                          <a:latin typeface="Arial"/>
                          <a:ea typeface="仿宋_GB2312" pitchFamily="49" charset="-122"/>
                          <a:cs typeface="Times New Roman" pitchFamily="18" charset="0"/>
                        </a:rPr>
                        <a:t>”</a:t>
                      </a:r>
                      <a:r>
                        <a:rPr kumimoji="0" lang="zh-CN" altLang="en-US" sz="1800" b="0" i="0" u="none" strike="noStrike" cap="none" normalizeH="0" baseline="0" dirty="0" smtClean="0">
                          <a:ln>
                            <a:noFill/>
                          </a:ln>
                          <a:solidFill>
                            <a:schemeClr val="tx1"/>
                          </a:solidFill>
                          <a:effectLst/>
                          <a:latin typeface="Calibri" pitchFamily="34" charset="0"/>
                          <a:ea typeface="仿宋_GB2312" pitchFamily="49" charset="-122"/>
                          <a:cs typeface="Times New Roman" pitchFamily="18" charset="0"/>
                        </a:rPr>
                        <a:t>；</a:t>
                      </a:r>
                      <a:endParaRPr kumimoji="0" lang="en-US" altLang="zh-CN" sz="1800" b="0" i="0" u="none" strike="noStrike" cap="none" normalizeH="0" baseline="0" dirty="0" smtClean="0">
                        <a:ln>
                          <a:noFill/>
                        </a:ln>
                        <a:solidFill>
                          <a:schemeClr val="tx1"/>
                        </a:solidFill>
                        <a:effectLst/>
                        <a:latin typeface="Calibri" pitchFamily="34" charset="0"/>
                        <a:ea typeface="仿宋_GB2312" pitchFamily="49" charset="-122"/>
                        <a:cs typeface="Times New Roman" pitchFamily="18" charset="0"/>
                      </a:endParaRPr>
                    </a:p>
                    <a:p>
                      <a:r>
                        <a:rPr kumimoji="0" lang="zh-CN" altLang="en-US" sz="1800" b="1" i="0" u="none" strike="noStrike" cap="none" normalizeH="0" baseline="0" dirty="0" smtClean="0">
                          <a:ln>
                            <a:noFill/>
                          </a:ln>
                          <a:solidFill>
                            <a:srgbClr val="FF0000"/>
                          </a:solidFill>
                          <a:effectLst/>
                          <a:latin typeface="Calibri" pitchFamily="34" charset="0"/>
                          <a:ea typeface="仿宋_GB2312" pitchFamily="49" charset="-122"/>
                          <a:cs typeface="Times New Roman" pitchFamily="18" charset="0"/>
                        </a:rPr>
                        <a:t>不得使用公务卡结算</a:t>
                      </a:r>
                      <a:endParaRPr lang="zh-CN" altLang="en-US" b="1" dirty="0">
                        <a:solidFill>
                          <a:srgbClr val="FF0000"/>
                        </a:solidFill>
                      </a:endParaRPr>
                    </a:p>
                  </a:txBody>
                  <a:tcPr>
                    <a:lnL w="12700" cap="flat" cmpd="sng" algn="ctr">
                      <a:solidFill>
                        <a:schemeClr val="accent6">
                          <a:lumMod val="60000"/>
                          <a:lumOff val="40000"/>
                        </a:schemeClr>
                      </a:solidFill>
                      <a:prstDash val="solid"/>
                      <a:round/>
                      <a:headEnd type="none" w="med" len="med"/>
                      <a:tailEnd type="none" w="med" len="med"/>
                    </a:lnL>
                  </a:tcPr>
                </a:tc>
              </a:tr>
              <a:tr h="656064">
                <a:tc gridSpan="3">
                  <a:txBody>
                    <a:bodyPr/>
                    <a:lstStyle/>
                    <a:p>
                      <a:pPr algn="ctr">
                        <a:lnSpc>
                          <a:spcPct val="200000"/>
                        </a:lnSpc>
                      </a:pPr>
                      <a:r>
                        <a:rPr lang="zh-CN" altLang="zh-CN" b="1" dirty="0" smtClean="0">
                          <a:solidFill>
                            <a:schemeClr val="tx1"/>
                          </a:solidFill>
                        </a:rPr>
                        <a:t>两种验证方式对应的结算方式</a:t>
                      </a:r>
                      <a:r>
                        <a:rPr lang="zh-CN" altLang="zh-CN" b="1" dirty="0" smtClean="0">
                          <a:solidFill>
                            <a:srgbClr val="FF0000"/>
                          </a:solidFill>
                        </a:rPr>
                        <a:t>不得混用</a:t>
                      </a:r>
                      <a:r>
                        <a:rPr lang="zh-CN" altLang="zh-CN" b="1" dirty="0" smtClean="0">
                          <a:solidFill>
                            <a:schemeClr val="tx1"/>
                          </a:solidFill>
                        </a:rPr>
                        <a:t>，且不得使用现金结算</a:t>
                      </a:r>
                      <a:endParaRPr lang="zh-CN" altLang="en-US" dirty="0">
                        <a:solidFill>
                          <a:schemeClr val="tx1"/>
                        </a:solidFill>
                      </a:endParaRPr>
                    </a:p>
                  </a:txBody>
                  <a:tcPr/>
                </a:tc>
                <a:tc hMerge="1">
                  <a:txBody>
                    <a:bodyPr/>
                    <a:lstStyle/>
                    <a:p>
                      <a:endParaRPr lang="zh-CN" altLang="en-US" dirty="0"/>
                    </a:p>
                  </a:txBody>
                  <a:tcPr>
                    <a:lnL w="12700" cap="flat" cmpd="sng" algn="ctr">
                      <a:solidFill>
                        <a:schemeClr val="accent6">
                          <a:lumMod val="60000"/>
                          <a:lumOff val="40000"/>
                        </a:schemeClr>
                      </a:solidFill>
                      <a:prstDash val="solid"/>
                      <a:round/>
                      <a:headEnd type="none" w="med" len="med"/>
                      <a:tailEnd type="none" w="med" len="med"/>
                    </a:lnL>
                  </a:tcPr>
                </a:tc>
                <a:tc hMerge="1">
                  <a:txBody>
                    <a:bodyPr/>
                    <a:lstStyle/>
                    <a:p>
                      <a:endParaRPr lang="zh-CN" altLang="en-US"/>
                    </a:p>
                  </a:txBody>
                  <a:tcPr/>
                </a:tc>
              </a:tr>
            </a:tbl>
          </a:graphicData>
        </a:graphic>
      </p:graphicFrame>
      <p:sp>
        <p:nvSpPr>
          <p:cNvPr id="8" name="矩形 7"/>
          <p:cNvSpPr/>
          <p:nvPr/>
        </p:nvSpPr>
        <p:spPr>
          <a:xfrm>
            <a:off x="107504" y="980728"/>
            <a:ext cx="4052713"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财务报销政策解读</a:t>
            </a:r>
            <a:endParaRPr lang="zh-CN" altLang="en-US" sz="3200" b="1" dirty="0">
              <a:solidFill>
                <a:srgbClr val="FF0000"/>
              </a:solidFill>
              <a:latin typeface="黑体" pitchFamily="49" charset="-122"/>
              <a:ea typeface="黑体" pitchFamily="49" charset="-122"/>
            </a:endParaRPr>
          </a:p>
        </p:txBody>
      </p:sp>
      <p:sp>
        <p:nvSpPr>
          <p:cNvPr id="9" name="矩形 8"/>
          <p:cNvSpPr/>
          <p:nvPr/>
        </p:nvSpPr>
        <p:spPr>
          <a:xfrm>
            <a:off x="395536" y="1916832"/>
            <a:ext cx="8424936" cy="1200329"/>
          </a:xfrm>
          <a:prstGeom prst="rect">
            <a:avLst/>
          </a:prstGeom>
        </p:spPr>
        <p:txBody>
          <a:bodyPr wrap="square">
            <a:spAutoFit/>
          </a:bodyPr>
          <a:lstStyle/>
          <a:p>
            <a:r>
              <a:rPr lang="en-US" altLang="zh-CN" b="1" dirty="0" smtClean="0">
                <a:effectLst>
                  <a:outerShdw blurRad="38100" dist="38100" dir="2700000" algn="tl">
                    <a:srgbClr val="000000">
                      <a:alpha val="43137"/>
                    </a:srgbClr>
                  </a:outerShdw>
                </a:effectLst>
              </a:rPr>
              <a:t>   </a:t>
            </a:r>
            <a:r>
              <a:rPr lang="zh-CN" altLang="en-US" sz="2400" b="1" dirty="0" smtClean="0">
                <a:effectLst>
                  <a:outerShdw blurRad="38100" dist="38100" dir="2700000" algn="tl">
                    <a:srgbClr val="000000">
                      <a:alpha val="43137"/>
                    </a:srgbClr>
                  </a:outerShdw>
                </a:effectLst>
              </a:rPr>
              <a:t>（一）</a:t>
            </a:r>
            <a:r>
              <a:rPr lang="x-none" altLang="zh-CN" sz="2400" b="1" dirty="0" smtClean="0">
                <a:effectLst>
                  <a:outerShdw blurRad="38100" dist="38100" dir="2700000" algn="tl">
                    <a:srgbClr val="000000">
                      <a:alpha val="43137"/>
                    </a:srgbClr>
                  </a:outerShdw>
                </a:effectLst>
              </a:rPr>
              <a:t>购票人通过公务机票销售渠道购买国内航空公司航班的，应当以</a:t>
            </a:r>
            <a:r>
              <a:rPr lang="x-none" altLang="zh-CN" sz="2400" b="1" dirty="0" smtClean="0">
                <a:solidFill>
                  <a:srgbClr val="FF0000"/>
                </a:solidFill>
                <a:effectLst>
                  <a:outerShdw blurRad="38100" dist="38100" dir="2700000" algn="tl">
                    <a:srgbClr val="000000">
                      <a:alpha val="43137"/>
                    </a:srgbClr>
                  </a:outerShdw>
                </a:effectLst>
              </a:rPr>
              <a:t>标注有机票查验号码</a:t>
            </a:r>
            <a:r>
              <a:rPr lang="x-none" altLang="zh-CN" sz="2400" b="1" dirty="0" smtClean="0">
                <a:effectLst>
                  <a:outerShdw blurRad="38100" dist="38100" dir="2700000" algn="tl">
                    <a:srgbClr val="000000">
                      <a:alpha val="43137"/>
                    </a:srgbClr>
                  </a:outerShdw>
                </a:effectLst>
              </a:rPr>
              <a:t>的</a:t>
            </a:r>
            <a:r>
              <a:rPr lang="en-US" altLang="zh-CN" sz="2400" b="1" dirty="0" smtClean="0">
                <a:effectLst>
                  <a:outerShdw blurRad="38100" dist="38100" dir="2700000" algn="tl">
                    <a:srgbClr val="000000">
                      <a:alpha val="43137"/>
                    </a:srgbClr>
                  </a:outerShdw>
                </a:effectLst>
              </a:rPr>
              <a:t>《</a:t>
            </a:r>
            <a:r>
              <a:rPr lang="x-none" altLang="zh-CN" sz="2400" b="1" dirty="0" smtClean="0">
                <a:effectLst>
                  <a:outerShdw blurRad="38100" dist="38100" dir="2700000" algn="tl">
                    <a:srgbClr val="000000">
                      <a:alpha val="43137"/>
                    </a:srgbClr>
                  </a:outerShdw>
                </a:effectLst>
              </a:rPr>
              <a:t>航空运输电子客票行程单</a:t>
            </a:r>
            <a:r>
              <a:rPr lang="en-US" altLang="zh-CN" sz="2400" b="1" dirty="0" smtClean="0">
                <a:effectLst>
                  <a:outerShdw blurRad="38100" dist="38100" dir="2700000" algn="tl">
                    <a:srgbClr val="000000">
                      <a:alpha val="43137"/>
                    </a:srgbClr>
                  </a:outerShdw>
                </a:effectLst>
              </a:rPr>
              <a:t>》</a:t>
            </a:r>
            <a:r>
              <a:rPr lang="x-none" altLang="zh-CN" sz="2400" b="1" dirty="0" smtClean="0">
                <a:effectLst>
                  <a:outerShdw blurRad="38100" dist="38100" dir="2700000" algn="tl">
                    <a:srgbClr val="000000">
                      <a:alpha val="43137"/>
                    </a:srgbClr>
                  </a:outerShdw>
                </a:effectLst>
              </a:rPr>
              <a:t>作为报销凭证。</a:t>
            </a:r>
            <a:r>
              <a:rPr lang="zh-CN" altLang="en-US" sz="2400" b="1" dirty="0" smtClean="0">
                <a:effectLst>
                  <a:outerShdw blurRad="38100" dist="38100" dir="2700000" algn="tl">
                    <a:srgbClr val="000000">
                      <a:alpha val="43137"/>
                    </a:srgbClr>
                  </a:outerShdw>
                </a:effectLst>
              </a:rPr>
              <a:t>                 </a:t>
            </a:r>
            <a:r>
              <a:rPr lang="en-US" altLang="zh-CN" sz="2400" b="1" dirty="0" smtClean="0">
                <a:effectLst>
                  <a:outerShdw blurRad="38100" dist="38100" dir="2700000" algn="tl">
                    <a:srgbClr val="000000">
                      <a:alpha val="43137"/>
                    </a:srgbClr>
                  </a:outerShdw>
                </a:effectLst>
              </a:rPr>
              <a:t>                                   </a:t>
            </a:r>
            <a:endParaRPr lang="zh-CN" altLang="zh-CN" sz="2400" b="1" dirty="0" smtClean="0">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2" name="矩形 51"/>
          <p:cNvSpPr/>
          <p:nvPr/>
        </p:nvSpPr>
        <p:spPr>
          <a:xfrm>
            <a:off x="395536" y="2852936"/>
            <a:ext cx="8424936" cy="1938992"/>
          </a:xfrm>
          <a:prstGeom prst="rect">
            <a:avLst/>
          </a:prstGeom>
        </p:spPr>
        <p:txBody>
          <a:bodyPr wrap="square">
            <a:spAutoFit/>
          </a:bodyPr>
          <a:lstStyle/>
          <a:p>
            <a:r>
              <a:rPr lang="en-US" altLang="zh-CN" b="1" dirty="0" smtClean="0">
                <a:effectLst>
                  <a:outerShdw blurRad="38100" dist="38100" dir="2700000" algn="tl">
                    <a:srgbClr val="000000">
                      <a:alpha val="43137"/>
                    </a:srgbClr>
                  </a:outerShdw>
                </a:effectLst>
              </a:rPr>
              <a:t>   </a:t>
            </a:r>
            <a:r>
              <a:rPr lang="zh-CN" altLang="en-US" sz="2400" b="1" dirty="0" smtClean="0">
                <a:effectLst>
                  <a:outerShdw blurRad="38100" dist="38100" dir="2700000" algn="tl">
                    <a:srgbClr val="000000">
                      <a:alpha val="43137"/>
                    </a:srgbClr>
                  </a:outerShdw>
                </a:effectLst>
              </a:rPr>
              <a:t>（二）</a:t>
            </a:r>
            <a:r>
              <a:rPr lang="x-none" altLang="zh-CN" sz="2400" b="1" dirty="0" smtClean="0">
                <a:effectLst>
                  <a:outerShdw blurRad="38100" dist="38100" dir="2700000" algn="tl">
                    <a:srgbClr val="000000">
                      <a:alpha val="43137"/>
                    </a:srgbClr>
                  </a:outerShdw>
                </a:effectLst>
              </a:rPr>
              <a:t>购票人购买</a:t>
            </a:r>
            <a:r>
              <a:rPr lang="x-none" altLang="zh-CN" sz="2400" b="1" dirty="0" smtClean="0">
                <a:solidFill>
                  <a:srgbClr val="FF0000"/>
                </a:solidFill>
                <a:effectLst>
                  <a:outerShdw blurRad="38100" dist="38100" dir="2700000" algn="tl">
                    <a:srgbClr val="000000">
                      <a:alpha val="43137"/>
                    </a:srgbClr>
                  </a:outerShdw>
                </a:effectLst>
              </a:rPr>
              <a:t>非国内</a:t>
            </a:r>
            <a:r>
              <a:rPr lang="x-none" altLang="zh-CN" sz="2400" b="1" dirty="0" smtClean="0">
                <a:effectLst>
                  <a:outerShdw blurRad="38100" dist="38100" dir="2700000" algn="tl">
                    <a:srgbClr val="000000">
                      <a:alpha val="43137"/>
                    </a:srgbClr>
                  </a:outerShdw>
                </a:effectLst>
              </a:rPr>
              <a:t>航空公司航班机票的，应当以航空运输电子客票行程单，或非国内航空公司及其代理机构提供的其他票据作为报销凭证，如需单位外事部门和财务部门审批的，应附审批表。报销费用时，可以刷公务卡或通过购票人所在单位的银行转账方式结算并报销。</a:t>
            </a:r>
            <a:r>
              <a:rPr lang="zh-CN" altLang="en-US" sz="2400" b="1" dirty="0" smtClean="0">
                <a:effectLst>
                  <a:outerShdw blurRad="38100" dist="38100" dir="2700000" algn="tl">
                    <a:srgbClr val="000000">
                      <a:alpha val="43137"/>
                    </a:srgbClr>
                  </a:outerShdw>
                </a:effectLst>
              </a:rPr>
              <a:t>           </a:t>
            </a:r>
            <a:r>
              <a:rPr lang="en-US" altLang="zh-CN" sz="2400" b="1" dirty="0" smtClean="0">
                <a:effectLst>
                  <a:outerShdw blurRad="38100" dist="38100" dir="2700000" algn="tl">
                    <a:srgbClr val="000000">
                      <a:alpha val="43137"/>
                    </a:srgbClr>
                  </a:outerShdw>
                </a:effectLst>
              </a:rPr>
              <a:t>                                   </a:t>
            </a:r>
            <a:endParaRPr lang="zh-CN" altLang="zh-CN" sz="2400" b="1" dirty="0">
              <a:effectLst>
                <a:outerShdw blurRad="38100" dist="38100" dir="2700000" algn="tl">
                  <a:srgbClr val="000000">
                    <a:alpha val="43137"/>
                  </a:srgbClr>
                </a:outerShdw>
              </a:effectLst>
            </a:endParaRPr>
          </a:p>
        </p:txBody>
      </p:sp>
      <p:sp>
        <p:nvSpPr>
          <p:cNvPr id="6" name="矩形 5"/>
          <p:cNvSpPr/>
          <p:nvPr/>
        </p:nvSpPr>
        <p:spPr>
          <a:xfrm>
            <a:off x="107504" y="980728"/>
            <a:ext cx="4052713"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财务报销政策解读</a:t>
            </a:r>
            <a:endParaRPr lang="zh-CN" altLang="en-US" sz="3200" b="1" dirty="0">
              <a:solidFill>
                <a:srgbClr val="FF0000"/>
              </a:solidFill>
              <a:latin typeface="黑体" pitchFamily="49" charset="-122"/>
              <a:ea typeface="黑体" pitchFamily="49"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2" name="矩形 51"/>
          <p:cNvSpPr/>
          <p:nvPr/>
        </p:nvSpPr>
        <p:spPr>
          <a:xfrm>
            <a:off x="467544" y="1916832"/>
            <a:ext cx="8424936" cy="3046988"/>
          </a:xfrm>
          <a:prstGeom prst="rect">
            <a:avLst/>
          </a:prstGeom>
        </p:spPr>
        <p:txBody>
          <a:bodyPr wrap="square">
            <a:spAutoFit/>
          </a:bodyPr>
          <a:lstStyle/>
          <a:p>
            <a:r>
              <a:rPr lang="en-US" altLang="zh-CN" sz="2400" b="1" dirty="0" smtClean="0">
                <a:effectLst>
                  <a:outerShdw blurRad="38100" dist="38100" dir="2700000" algn="tl">
                    <a:srgbClr val="000000">
                      <a:alpha val="43137"/>
                    </a:srgbClr>
                  </a:outerShdw>
                </a:effectLst>
              </a:rPr>
              <a:t>     </a:t>
            </a:r>
            <a:r>
              <a:rPr lang="zh-CN" altLang="en-US" sz="2400" b="1" dirty="0" smtClean="0">
                <a:effectLst>
                  <a:outerShdw blurRad="38100" dist="38100" dir="2700000" algn="tl">
                    <a:srgbClr val="000000">
                      <a:alpha val="43137"/>
                    </a:srgbClr>
                  </a:outerShdw>
                </a:effectLst>
              </a:rPr>
              <a:t>（三）</a:t>
            </a:r>
            <a:r>
              <a:rPr lang="x-none" altLang="zh-CN" sz="2400" b="1" dirty="0" smtClean="0">
                <a:effectLst>
                  <a:outerShdw blurRad="38100" dist="38100" dir="2700000" algn="tl">
                    <a:srgbClr val="000000">
                      <a:alpha val="43137"/>
                    </a:srgbClr>
                  </a:outerShdw>
                </a:effectLst>
              </a:rPr>
              <a:t>购买公务机票时，购票人在</a:t>
            </a:r>
            <a:r>
              <a:rPr lang="x-none" altLang="zh-CN" sz="2400" b="1" dirty="0" smtClean="0">
                <a:solidFill>
                  <a:srgbClr val="FF0000"/>
                </a:solidFill>
                <a:effectLst>
                  <a:outerShdw blurRad="38100" dist="38100" dir="2700000" algn="tl">
                    <a:srgbClr val="000000">
                      <a:alpha val="43137"/>
                    </a:srgbClr>
                  </a:outerShdw>
                </a:effectLst>
              </a:rPr>
              <a:t>公务机票销售渠道以外</a:t>
            </a:r>
            <a:r>
              <a:rPr lang="x-none" altLang="zh-CN" sz="2400" b="1" dirty="0" smtClean="0">
                <a:effectLst>
                  <a:outerShdw blurRad="38100" dist="38100" dir="2700000" algn="tl">
                    <a:srgbClr val="000000">
                      <a:alpha val="43137"/>
                    </a:srgbClr>
                  </a:outerShdw>
                </a:effectLst>
              </a:rPr>
              <a:t>的其他机构</a:t>
            </a:r>
            <a:r>
              <a:rPr lang="x-none" altLang="zh-CN" sz="2400" b="1" dirty="0" smtClean="0">
                <a:effectLst>
                  <a:outerShdw blurRad="38100" dist="38100" dir="2700000" algn="tl">
                    <a:srgbClr val="000000">
                      <a:alpha val="43137"/>
                    </a:srgbClr>
                  </a:outerShdw>
                </a:effectLst>
              </a:rPr>
              <a:t>（</a:t>
            </a:r>
            <a:r>
              <a:rPr lang="zh-CN" altLang="en-US" sz="2400" b="1" dirty="0" smtClean="0">
                <a:effectLst>
                  <a:outerShdw blurRad="38100" dist="38100" dir="2700000" algn="tl">
                    <a:srgbClr val="000000">
                      <a:alpha val="43137"/>
                    </a:srgbClr>
                  </a:outerShdw>
                </a:effectLst>
              </a:rPr>
              <a:t>主要指</a:t>
            </a:r>
            <a:r>
              <a:rPr lang="x-none" altLang="zh-CN" sz="2400" b="1" dirty="0" smtClean="0">
                <a:effectLst>
                  <a:outerShdw blurRad="38100" dist="38100" dir="2700000" algn="tl">
                    <a:srgbClr val="000000">
                      <a:alpha val="43137"/>
                    </a:srgbClr>
                  </a:outerShdw>
                </a:effectLst>
              </a:rPr>
              <a:t>各电商平台</a:t>
            </a:r>
            <a:r>
              <a:rPr lang="x-none" altLang="zh-CN" sz="2400" b="1" dirty="0" smtClean="0">
                <a:effectLst>
                  <a:outerShdw blurRad="38100" dist="38100" dir="2700000" algn="tl">
                    <a:srgbClr val="000000">
                      <a:alpha val="43137"/>
                    </a:srgbClr>
                  </a:outerShdw>
                </a:effectLst>
              </a:rPr>
              <a:t>）查询到</a:t>
            </a:r>
            <a:r>
              <a:rPr lang="x-none" altLang="zh-CN" sz="2400" b="1" dirty="0" smtClean="0">
                <a:solidFill>
                  <a:srgbClr val="FF0000"/>
                </a:solidFill>
                <a:effectLst>
                  <a:outerShdw blurRad="38100" dist="38100" dir="2700000" algn="tl">
                    <a:srgbClr val="000000">
                      <a:alpha val="43137"/>
                    </a:srgbClr>
                  </a:outerShdw>
                </a:effectLst>
              </a:rPr>
              <a:t>国内</a:t>
            </a:r>
            <a:r>
              <a:rPr lang="x-none" altLang="zh-CN" sz="2400" b="1" dirty="0" smtClean="0">
                <a:effectLst>
                  <a:outerShdw blurRad="38100" dist="38100" dir="2700000" algn="tl">
                    <a:srgbClr val="000000">
                      <a:alpha val="43137"/>
                    </a:srgbClr>
                  </a:outerShdw>
                </a:effectLst>
              </a:rPr>
              <a:t>航空公司航班票价低于政府采购优惠票价的机票，购票人可以购买。但购票人应当提供</a:t>
            </a:r>
            <a:r>
              <a:rPr lang="zh-CN" altLang="zh-CN" sz="2400" b="1" dirty="0" smtClean="0">
                <a:solidFill>
                  <a:srgbClr val="FF0000"/>
                </a:solidFill>
                <a:effectLst>
                  <a:outerShdw blurRad="38100" dist="38100" dir="2700000" algn="tl">
                    <a:srgbClr val="000000">
                      <a:alpha val="43137"/>
                    </a:srgbClr>
                  </a:outerShdw>
                </a:effectLst>
              </a:rPr>
              <a:t>同一</a:t>
            </a:r>
            <a:r>
              <a:rPr lang="x-none" altLang="zh-CN" sz="2400" b="1" dirty="0" smtClean="0">
                <a:solidFill>
                  <a:srgbClr val="FF0000"/>
                </a:solidFill>
                <a:effectLst>
                  <a:outerShdw blurRad="38100" dist="38100" dir="2700000" algn="tl">
                    <a:srgbClr val="000000">
                      <a:alpha val="43137"/>
                    </a:srgbClr>
                  </a:outerShdw>
                </a:effectLst>
              </a:rPr>
              <a:t>购票时点</a:t>
            </a:r>
            <a:r>
              <a:rPr lang="x-none" altLang="zh-CN" sz="2400" b="1" dirty="0" smtClean="0">
                <a:effectLst>
                  <a:outerShdw blurRad="38100" dist="38100" dir="2700000" algn="tl">
                    <a:srgbClr val="000000">
                      <a:alpha val="43137"/>
                    </a:srgbClr>
                  </a:outerShdw>
                </a:effectLst>
              </a:rPr>
              <a:t>在航空公司官网或政府采购机票管理网站</a:t>
            </a:r>
            <a:r>
              <a:rPr lang="zh-CN" altLang="zh-CN" sz="2400" b="1" dirty="0" smtClean="0">
                <a:effectLst>
                  <a:outerShdw blurRad="38100" dist="38100" dir="2700000" algn="tl">
                    <a:srgbClr val="000000">
                      <a:alpha val="43137"/>
                    </a:srgbClr>
                  </a:outerShdw>
                </a:effectLst>
              </a:rPr>
              <a:t>（</a:t>
            </a:r>
            <a:r>
              <a:rPr lang="x-none" altLang="zh-CN" sz="2400" b="1" dirty="0" smtClean="0">
                <a:effectLst>
                  <a:outerShdw blurRad="38100" dist="38100" dir="2700000" algn="tl">
                    <a:srgbClr val="000000">
                      <a:alpha val="43137"/>
                    </a:srgbClr>
                  </a:outerShdw>
                </a:effectLst>
              </a:rPr>
              <a:t>www.gpticket.org）截取的</a:t>
            </a:r>
            <a:r>
              <a:rPr lang="x-none" altLang="zh-CN" sz="2400" b="1" dirty="0" smtClean="0">
                <a:solidFill>
                  <a:srgbClr val="FF0000"/>
                </a:solidFill>
                <a:effectLst>
                  <a:outerShdw blurRad="38100" dist="38100" dir="2700000" algn="tl">
                    <a:srgbClr val="000000">
                      <a:alpha val="43137"/>
                    </a:srgbClr>
                  </a:outerShdw>
                </a:effectLst>
              </a:rPr>
              <a:t>同时刻同航班舱位的价格截图</a:t>
            </a:r>
            <a:r>
              <a:rPr lang="x-none" altLang="zh-CN" sz="2400" b="1" dirty="0" smtClean="0">
                <a:effectLst>
                  <a:outerShdw blurRad="38100" dist="38100" dir="2700000" algn="tl">
                    <a:srgbClr val="000000">
                      <a:alpha val="43137"/>
                    </a:srgbClr>
                  </a:outerShdw>
                </a:effectLst>
              </a:rPr>
              <a:t>等材料，以证明其低于政府采购优惠票价，并作为报销凭证的附件，按照单位财务报销管理的规定程序报销。</a:t>
            </a:r>
            <a:endParaRPr lang="zh-CN" altLang="zh-CN" sz="2400" b="1" dirty="0" smtClean="0">
              <a:effectLst>
                <a:outerShdw blurRad="38100" dist="38100" dir="2700000" algn="tl">
                  <a:srgbClr val="000000">
                    <a:alpha val="43137"/>
                  </a:srgbClr>
                </a:outerShdw>
              </a:effectLst>
            </a:endParaRPr>
          </a:p>
          <a:p>
            <a:endParaRPr lang="zh-CN" altLang="zh-CN" sz="2400" b="1" dirty="0">
              <a:effectLst>
                <a:outerShdw blurRad="38100" dist="38100" dir="2700000" algn="tl">
                  <a:srgbClr val="000000">
                    <a:alpha val="43137"/>
                  </a:srgbClr>
                </a:outerShdw>
              </a:effectLst>
            </a:endParaRPr>
          </a:p>
        </p:txBody>
      </p:sp>
      <p:sp>
        <p:nvSpPr>
          <p:cNvPr id="6" name="矩形 5"/>
          <p:cNvSpPr/>
          <p:nvPr/>
        </p:nvSpPr>
        <p:spPr>
          <a:xfrm>
            <a:off x="107504" y="980728"/>
            <a:ext cx="4052713"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财务报销政策解读</a:t>
            </a:r>
            <a:endParaRPr lang="zh-CN" altLang="en-US" sz="3200" b="1" dirty="0">
              <a:solidFill>
                <a:srgbClr val="FF0000"/>
              </a:solidFill>
              <a:latin typeface="黑体" pitchFamily="49" charset="-122"/>
              <a:ea typeface="黑体" pitchFamily="49" charset="-122"/>
            </a:endParaRPr>
          </a:p>
        </p:txBody>
      </p:sp>
      <p:sp>
        <p:nvSpPr>
          <p:cNvPr id="5" name="矩形标注 4"/>
          <p:cNvSpPr/>
          <p:nvPr/>
        </p:nvSpPr>
        <p:spPr>
          <a:xfrm>
            <a:off x="3923928" y="2708920"/>
            <a:ext cx="3600400" cy="432048"/>
          </a:xfrm>
          <a:prstGeom prst="wedgeRectCallout">
            <a:avLst>
              <a:gd name="adj1" fmla="val 41223"/>
              <a:gd name="adj2" fmla="val -1457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dirty="0" smtClean="0"/>
              <a:t>《</a:t>
            </a:r>
            <a:r>
              <a:rPr lang="zh-CN" altLang="en-US" b="1" dirty="0" smtClean="0"/>
              <a:t>行程单</a:t>
            </a:r>
            <a:r>
              <a:rPr lang="en-US" altLang="zh-CN" b="1" dirty="0" smtClean="0"/>
              <a:t>》</a:t>
            </a:r>
            <a:r>
              <a:rPr lang="zh-CN" altLang="en-US" b="1" dirty="0" smtClean="0"/>
              <a:t>没有机票查验号码</a:t>
            </a:r>
            <a:endParaRPr lang="zh-CN" altLang="en-US"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107504" y="980728"/>
            <a:ext cx="4052713"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财务报销政策解读</a:t>
            </a:r>
            <a:endParaRPr lang="zh-CN" altLang="en-US" sz="3200" b="1" dirty="0">
              <a:solidFill>
                <a:srgbClr val="FF0000"/>
              </a:solidFill>
              <a:latin typeface="黑体" pitchFamily="49" charset="-122"/>
              <a:ea typeface="黑体" pitchFamily="49" charset="-122"/>
            </a:endParaRPr>
          </a:p>
        </p:txBody>
      </p:sp>
      <p:pic>
        <p:nvPicPr>
          <p:cNvPr id="1028" name="Picture 4"/>
          <p:cNvPicPr>
            <a:picLocks noChangeAspect="1" noChangeArrowheads="1"/>
          </p:cNvPicPr>
          <p:nvPr/>
        </p:nvPicPr>
        <p:blipFill>
          <a:blip r:embed="rId4" cstate="print"/>
          <a:srcRect/>
          <a:stretch>
            <a:fillRect/>
          </a:stretch>
        </p:blipFill>
        <p:spPr bwMode="auto">
          <a:xfrm>
            <a:off x="395536" y="2328433"/>
            <a:ext cx="6264696" cy="4124903"/>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6876256" y="2199853"/>
            <a:ext cx="1914525" cy="4181475"/>
          </a:xfrm>
          <a:prstGeom prst="rect">
            <a:avLst/>
          </a:prstGeom>
          <a:noFill/>
          <a:ln w="9525">
            <a:noFill/>
            <a:miter lim="800000"/>
            <a:headEnd/>
            <a:tailEnd/>
          </a:ln>
        </p:spPr>
      </p:pic>
      <p:sp>
        <p:nvSpPr>
          <p:cNvPr id="7" name="矩形 6"/>
          <p:cNvSpPr/>
          <p:nvPr/>
        </p:nvSpPr>
        <p:spPr>
          <a:xfrm>
            <a:off x="251520" y="1772816"/>
            <a:ext cx="6840760" cy="369332"/>
          </a:xfrm>
          <a:prstGeom prst="rect">
            <a:avLst/>
          </a:prstGeom>
        </p:spPr>
        <p:txBody>
          <a:bodyPr wrap="square">
            <a:spAutoFit/>
          </a:bodyPr>
          <a:lstStyle/>
          <a:p>
            <a:r>
              <a:rPr lang="zh-CN" altLang="en-US" b="1" dirty="0" smtClean="0"/>
              <a:t>国内票比对（昆明</a:t>
            </a:r>
            <a:r>
              <a:rPr lang="en-US" altLang="zh-CN" b="1" dirty="0" smtClean="0"/>
              <a:t>-</a:t>
            </a:r>
            <a:r>
              <a:rPr lang="zh-CN" altLang="en-US" b="1" dirty="0" smtClean="0"/>
              <a:t>北京，</a:t>
            </a:r>
            <a:r>
              <a:rPr lang="en-US" altLang="zh-CN" b="1" dirty="0" smtClean="0"/>
              <a:t>11</a:t>
            </a:r>
            <a:r>
              <a:rPr lang="zh-CN" altLang="en-US" b="1" dirty="0" smtClean="0"/>
              <a:t>月</a:t>
            </a:r>
            <a:r>
              <a:rPr lang="en-US" altLang="zh-CN" b="1" dirty="0" smtClean="0"/>
              <a:t>27</a:t>
            </a:r>
            <a:r>
              <a:rPr lang="zh-CN" altLang="en-US" b="1" dirty="0" smtClean="0"/>
              <a:t>日，国航</a:t>
            </a:r>
            <a:r>
              <a:rPr lang="en-US" altLang="zh-CN" b="1" dirty="0" smtClean="0"/>
              <a:t>CA1404</a:t>
            </a:r>
            <a:r>
              <a:rPr lang="zh-CN" altLang="en-US" b="1" dirty="0" smtClean="0"/>
              <a:t>）</a:t>
            </a:r>
            <a:r>
              <a:rPr lang="en-US" altLang="zh-CN" b="1" dirty="0" smtClean="0"/>
              <a:t>—</a:t>
            </a:r>
            <a:r>
              <a:rPr lang="zh-CN" altLang="en-US" b="1" dirty="0" smtClean="0"/>
              <a:t>国航官网价</a:t>
            </a:r>
            <a:endParaRPr lang="zh-CN" altLang="en-US" b="1" dirty="0"/>
          </a:p>
        </p:txBody>
      </p:sp>
      <p:sp>
        <p:nvSpPr>
          <p:cNvPr id="8" name="矩形 7"/>
          <p:cNvSpPr/>
          <p:nvPr/>
        </p:nvSpPr>
        <p:spPr>
          <a:xfrm>
            <a:off x="6948264" y="2924944"/>
            <a:ext cx="1728192"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948264" y="5445224"/>
            <a:ext cx="172819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107504" y="980728"/>
            <a:ext cx="4052713"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财务报销政策解读</a:t>
            </a:r>
            <a:endParaRPr lang="zh-CN" altLang="en-US" sz="3200" b="1" dirty="0">
              <a:solidFill>
                <a:srgbClr val="FF0000"/>
              </a:solidFill>
              <a:latin typeface="黑体" pitchFamily="49" charset="-122"/>
              <a:ea typeface="黑体" pitchFamily="49" charset="-122"/>
            </a:endParaRPr>
          </a:p>
        </p:txBody>
      </p:sp>
      <p:pic>
        <p:nvPicPr>
          <p:cNvPr id="3074" name="Picture 2"/>
          <p:cNvPicPr>
            <a:picLocks noChangeAspect="1" noChangeArrowheads="1"/>
          </p:cNvPicPr>
          <p:nvPr/>
        </p:nvPicPr>
        <p:blipFill>
          <a:blip r:embed="rId4" cstate="print"/>
          <a:srcRect/>
          <a:stretch>
            <a:fillRect/>
          </a:stretch>
        </p:blipFill>
        <p:spPr bwMode="auto">
          <a:xfrm>
            <a:off x="107504" y="2276872"/>
            <a:ext cx="8974138" cy="3035649"/>
          </a:xfrm>
          <a:prstGeom prst="rect">
            <a:avLst/>
          </a:prstGeom>
          <a:noFill/>
          <a:ln w="9525">
            <a:noFill/>
            <a:miter lim="800000"/>
            <a:headEnd/>
            <a:tailEnd/>
          </a:ln>
        </p:spPr>
      </p:pic>
      <p:sp>
        <p:nvSpPr>
          <p:cNvPr id="8" name="矩形 7"/>
          <p:cNvSpPr/>
          <p:nvPr/>
        </p:nvSpPr>
        <p:spPr>
          <a:xfrm>
            <a:off x="251520" y="1772816"/>
            <a:ext cx="7632848" cy="369332"/>
          </a:xfrm>
          <a:prstGeom prst="rect">
            <a:avLst/>
          </a:prstGeom>
        </p:spPr>
        <p:txBody>
          <a:bodyPr wrap="square">
            <a:spAutoFit/>
          </a:bodyPr>
          <a:lstStyle/>
          <a:p>
            <a:r>
              <a:rPr lang="zh-CN" altLang="en-US" b="1" dirty="0" smtClean="0"/>
              <a:t>国内票比对（昆明</a:t>
            </a:r>
            <a:r>
              <a:rPr lang="en-US" altLang="zh-CN" b="1" dirty="0" smtClean="0"/>
              <a:t>-</a:t>
            </a:r>
            <a:r>
              <a:rPr lang="zh-CN" altLang="en-US" b="1" dirty="0" smtClean="0"/>
              <a:t>北京，</a:t>
            </a:r>
            <a:r>
              <a:rPr lang="en-US" altLang="zh-CN" b="1" dirty="0" smtClean="0"/>
              <a:t>11</a:t>
            </a:r>
            <a:r>
              <a:rPr lang="zh-CN" altLang="en-US" b="1" dirty="0" smtClean="0"/>
              <a:t>月</a:t>
            </a:r>
            <a:r>
              <a:rPr lang="en-US" altLang="zh-CN" b="1" dirty="0" smtClean="0"/>
              <a:t>27</a:t>
            </a:r>
            <a:r>
              <a:rPr lang="zh-CN" altLang="en-US" b="1" dirty="0" smtClean="0"/>
              <a:t>日，国航</a:t>
            </a:r>
            <a:r>
              <a:rPr lang="en-US" altLang="zh-CN" b="1" dirty="0" smtClean="0"/>
              <a:t>CA1404</a:t>
            </a:r>
            <a:r>
              <a:rPr lang="zh-CN" altLang="en-US" b="1" dirty="0" smtClean="0"/>
              <a:t>）</a:t>
            </a:r>
            <a:r>
              <a:rPr lang="en-US" altLang="zh-CN" b="1" dirty="0" smtClean="0"/>
              <a:t>—</a:t>
            </a:r>
            <a:r>
              <a:rPr lang="zh-CN" altLang="en-US" b="1" dirty="0" smtClean="0"/>
              <a:t>某电商网站价</a:t>
            </a:r>
            <a:endParaRPr lang="zh-CN" altLang="en-US" b="1" dirty="0"/>
          </a:p>
        </p:txBody>
      </p:sp>
      <p:sp>
        <p:nvSpPr>
          <p:cNvPr id="9" name="矩形 8"/>
          <p:cNvSpPr/>
          <p:nvPr/>
        </p:nvSpPr>
        <p:spPr>
          <a:xfrm>
            <a:off x="3203848" y="2924944"/>
            <a:ext cx="17281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467544" y="5157192"/>
            <a:ext cx="4680520" cy="1512167"/>
            <a:chOff x="467544" y="5157187"/>
            <a:chExt cx="4248472" cy="1584174"/>
          </a:xfrm>
          <a:solidFill>
            <a:schemeClr val="bg1">
              <a:lumMod val="85000"/>
            </a:schemeClr>
          </a:solidFill>
        </p:grpSpPr>
        <p:sp>
          <p:nvSpPr>
            <p:cNvPr id="11" name="矩形标注 10"/>
            <p:cNvSpPr/>
            <p:nvPr/>
          </p:nvSpPr>
          <p:spPr>
            <a:xfrm>
              <a:off x="467544" y="5157187"/>
              <a:ext cx="4248472" cy="1584174"/>
            </a:xfrm>
            <a:prstGeom prst="wedgeRectCallout">
              <a:avLst>
                <a:gd name="adj1" fmla="val 31508"/>
                <a:gd name="adj2" fmla="val -18275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5" name="Picture 3"/>
            <p:cNvPicPr>
              <a:picLocks noChangeAspect="1" noChangeArrowheads="1"/>
            </p:cNvPicPr>
            <p:nvPr/>
          </p:nvPicPr>
          <p:blipFill>
            <a:blip r:embed="rId5" cstate="print"/>
            <a:srcRect/>
            <a:stretch>
              <a:fillRect/>
            </a:stretch>
          </p:blipFill>
          <p:spPr bwMode="auto">
            <a:xfrm>
              <a:off x="827584" y="5270341"/>
              <a:ext cx="3528391" cy="900432"/>
            </a:xfrm>
            <a:prstGeom prst="rect">
              <a:avLst/>
            </a:prstGeom>
            <a:grpFill/>
            <a:ln w="9525">
              <a:noFill/>
              <a:miter lim="800000"/>
              <a:headEnd/>
              <a:tailEnd/>
            </a:ln>
          </p:spPr>
        </p:pic>
        <p:sp>
          <p:nvSpPr>
            <p:cNvPr id="10" name="TextBox 9"/>
            <p:cNvSpPr txBox="1"/>
            <p:nvPr/>
          </p:nvSpPr>
          <p:spPr>
            <a:xfrm>
              <a:off x="1421283" y="6175585"/>
              <a:ext cx="2489420" cy="532013"/>
            </a:xfrm>
            <a:prstGeom prst="rect">
              <a:avLst/>
            </a:prstGeom>
            <a:grpFill/>
            <a:ln>
              <a:noFill/>
            </a:ln>
          </p:spPr>
          <p:txBody>
            <a:bodyPr wrap="square" rtlCol="0">
              <a:spAutoFit/>
            </a:bodyPr>
            <a:lstStyle/>
            <a:p>
              <a:r>
                <a:rPr lang="zh-CN" altLang="en-US" sz="1600" dirty="0" smtClean="0">
                  <a:ln>
                    <a:solidFill>
                      <a:srgbClr val="FF0000"/>
                    </a:solidFill>
                  </a:ln>
                  <a:solidFill>
                    <a:srgbClr val="FF0000"/>
                  </a:solidFill>
                </a:rPr>
                <a:t>变更航空公司票规</a:t>
              </a:r>
              <a:endParaRPr lang="zh-CN" altLang="en-US" sz="1600" dirty="0">
                <a:ln>
                  <a:solidFill>
                    <a:srgbClr val="FF0000"/>
                  </a:solidFill>
                </a:ln>
                <a:solidFill>
                  <a:srgbClr val="FF0000"/>
                </a:solidFill>
              </a:endParaRP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107504" y="980728"/>
            <a:ext cx="4052713"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财务报销政策解读</a:t>
            </a:r>
            <a:endParaRPr lang="zh-CN" altLang="en-US" sz="3200" b="1" dirty="0">
              <a:solidFill>
                <a:srgbClr val="FF0000"/>
              </a:solidFill>
              <a:latin typeface="黑体" pitchFamily="49" charset="-122"/>
              <a:ea typeface="黑体" pitchFamily="49" charset="-122"/>
            </a:endParaRPr>
          </a:p>
        </p:txBody>
      </p:sp>
      <p:pic>
        <p:nvPicPr>
          <p:cNvPr id="3075" name="Picture 3"/>
          <p:cNvPicPr>
            <a:picLocks noChangeAspect="1" noChangeArrowheads="1"/>
          </p:cNvPicPr>
          <p:nvPr/>
        </p:nvPicPr>
        <p:blipFill>
          <a:blip r:embed="rId4" cstate="print"/>
          <a:srcRect/>
          <a:stretch>
            <a:fillRect/>
          </a:stretch>
        </p:blipFill>
        <p:spPr bwMode="auto">
          <a:xfrm>
            <a:off x="395536" y="4797152"/>
            <a:ext cx="3381375" cy="695325"/>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04775" y="2269951"/>
            <a:ext cx="9039225" cy="4543425"/>
          </a:xfrm>
          <a:prstGeom prst="rect">
            <a:avLst/>
          </a:prstGeom>
          <a:noFill/>
          <a:ln w="9525">
            <a:noFill/>
            <a:miter lim="800000"/>
            <a:headEnd/>
            <a:tailEnd/>
          </a:ln>
        </p:spPr>
      </p:pic>
      <p:sp>
        <p:nvSpPr>
          <p:cNvPr id="7" name="矩形 6"/>
          <p:cNvSpPr/>
          <p:nvPr/>
        </p:nvSpPr>
        <p:spPr>
          <a:xfrm>
            <a:off x="251520" y="1772816"/>
            <a:ext cx="7560840" cy="369332"/>
          </a:xfrm>
          <a:prstGeom prst="rect">
            <a:avLst/>
          </a:prstGeom>
        </p:spPr>
        <p:txBody>
          <a:bodyPr wrap="square">
            <a:spAutoFit/>
          </a:bodyPr>
          <a:lstStyle/>
          <a:p>
            <a:r>
              <a:rPr lang="zh-CN" altLang="en-US" b="1" dirty="0" smtClean="0"/>
              <a:t>国内票比对（昆明</a:t>
            </a:r>
            <a:r>
              <a:rPr lang="en-US" altLang="zh-CN" b="1" dirty="0" smtClean="0"/>
              <a:t>-</a:t>
            </a:r>
            <a:r>
              <a:rPr lang="zh-CN" altLang="en-US" b="1" dirty="0" smtClean="0"/>
              <a:t>北京，</a:t>
            </a:r>
            <a:r>
              <a:rPr lang="en-US" altLang="zh-CN" b="1" dirty="0" smtClean="0"/>
              <a:t>11</a:t>
            </a:r>
            <a:r>
              <a:rPr lang="zh-CN" altLang="en-US" b="1" dirty="0" smtClean="0"/>
              <a:t>月</a:t>
            </a:r>
            <a:r>
              <a:rPr lang="en-US" altLang="zh-CN" b="1" dirty="0" smtClean="0"/>
              <a:t>27</a:t>
            </a:r>
            <a:r>
              <a:rPr lang="zh-CN" altLang="en-US" b="1" dirty="0" smtClean="0"/>
              <a:t>日，国航</a:t>
            </a:r>
            <a:r>
              <a:rPr lang="en-US" altLang="zh-CN" b="1" dirty="0" smtClean="0"/>
              <a:t>CA1404</a:t>
            </a:r>
            <a:r>
              <a:rPr lang="zh-CN" altLang="en-US" b="1" dirty="0" smtClean="0"/>
              <a:t>）</a:t>
            </a:r>
            <a:r>
              <a:rPr lang="en-US" altLang="zh-CN" b="1" dirty="0" smtClean="0"/>
              <a:t>—</a:t>
            </a:r>
            <a:r>
              <a:rPr lang="zh-CN" altLang="en-US" b="1" dirty="0" smtClean="0"/>
              <a:t>某知名电商网站价</a:t>
            </a:r>
            <a:endParaRPr lang="zh-CN" altLang="en-US" b="1" dirty="0"/>
          </a:p>
        </p:txBody>
      </p:sp>
      <p:sp>
        <p:nvSpPr>
          <p:cNvPr id="8" name="矩形 7"/>
          <p:cNvSpPr/>
          <p:nvPr/>
        </p:nvSpPr>
        <p:spPr>
          <a:xfrm>
            <a:off x="395536" y="3212976"/>
            <a:ext cx="7056784"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67544" y="5157192"/>
            <a:ext cx="2376264" cy="504056"/>
            <a:chOff x="467544" y="5157192"/>
            <a:chExt cx="4248472" cy="1584176"/>
          </a:xfrm>
        </p:grpSpPr>
        <p:sp>
          <p:nvSpPr>
            <p:cNvPr id="10" name="矩形标注 9"/>
            <p:cNvSpPr/>
            <p:nvPr/>
          </p:nvSpPr>
          <p:spPr>
            <a:xfrm>
              <a:off x="467544" y="5157192"/>
              <a:ext cx="4248472" cy="1584176"/>
            </a:xfrm>
            <a:prstGeom prst="wedgeRectCallout">
              <a:avLst>
                <a:gd name="adj1" fmla="val 41955"/>
                <a:gd name="adj2" fmla="val -198498"/>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926838" y="5383503"/>
              <a:ext cx="3690074" cy="1064027"/>
            </a:xfrm>
            <a:prstGeom prst="rect">
              <a:avLst/>
            </a:prstGeom>
            <a:noFill/>
            <a:ln>
              <a:noFill/>
            </a:ln>
          </p:spPr>
          <p:txBody>
            <a:bodyPr wrap="square" rtlCol="0">
              <a:spAutoFit/>
            </a:bodyPr>
            <a:lstStyle/>
            <a:p>
              <a:r>
                <a:rPr lang="zh-CN" altLang="en-US" sz="1600" dirty="0" smtClean="0">
                  <a:ln>
                    <a:solidFill>
                      <a:srgbClr val="FF0000"/>
                    </a:solidFill>
                  </a:ln>
                  <a:solidFill>
                    <a:srgbClr val="FF0000"/>
                  </a:solidFill>
                </a:rPr>
                <a:t>组合销售其他产品</a:t>
              </a:r>
              <a:endParaRPr lang="zh-CN" altLang="en-US" sz="1600" dirty="0">
                <a:ln>
                  <a:solidFill>
                    <a:srgbClr val="FF0000"/>
                  </a:solidFill>
                </a:ln>
                <a:solidFill>
                  <a:srgbClr val="FF0000"/>
                </a:solidFill>
              </a:endParaRP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107504" y="980728"/>
            <a:ext cx="4052713"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财务报销政策解读</a:t>
            </a:r>
            <a:endParaRPr lang="zh-CN" altLang="en-US" sz="3200" b="1" dirty="0">
              <a:solidFill>
                <a:srgbClr val="FF0000"/>
              </a:solidFill>
              <a:latin typeface="黑体" pitchFamily="49" charset="-122"/>
              <a:ea typeface="黑体" pitchFamily="49" charset="-122"/>
            </a:endParaRPr>
          </a:p>
        </p:txBody>
      </p:sp>
      <p:pic>
        <p:nvPicPr>
          <p:cNvPr id="1027" name="Picture 3"/>
          <p:cNvPicPr>
            <a:picLocks noChangeAspect="1" noChangeArrowheads="1"/>
          </p:cNvPicPr>
          <p:nvPr/>
        </p:nvPicPr>
        <p:blipFill>
          <a:blip r:embed="rId4" cstate="print"/>
          <a:srcRect/>
          <a:stretch>
            <a:fillRect/>
          </a:stretch>
        </p:blipFill>
        <p:spPr bwMode="auto">
          <a:xfrm>
            <a:off x="1259632" y="2204864"/>
            <a:ext cx="6768752" cy="4090909"/>
          </a:xfrm>
          <a:prstGeom prst="rect">
            <a:avLst/>
          </a:prstGeom>
          <a:noFill/>
          <a:ln w="9525">
            <a:noFill/>
            <a:miter lim="800000"/>
            <a:headEnd/>
            <a:tailEnd/>
          </a:ln>
        </p:spPr>
      </p:pic>
      <p:sp>
        <p:nvSpPr>
          <p:cNvPr id="7" name="矩形 6"/>
          <p:cNvSpPr/>
          <p:nvPr/>
        </p:nvSpPr>
        <p:spPr>
          <a:xfrm>
            <a:off x="251520" y="1772816"/>
            <a:ext cx="7992888" cy="369332"/>
          </a:xfrm>
          <a:prstGeom prst="rect">
            <a:avLst/>
          </a:prstGeom>
        </p:spPr>
        <p:txBody>
          <a:bodyPr wrap="square">
            <a:spAutoFit/>
          </a:bodyPr>
          <a:lstStyle/>
          <a:p>
            <a:r>
              <a:rPr lang="zh-CN" altLang="en-US" b="1" dirty="0" smtClean="0"/>
              <a:t>国际票比对（阿姆斯特丹</a:t>
            </a:r>
            <a:r>
              <a:rPr lang="en-US" altLang="zh-CN" b="1" dirty="0" smtClean="0"/>
              <a:t>-</a:t>
            </a:r>
            <a:r>
              <a:rPr lang="zh-CN" altLang="en-US" b="1" dirty="0" smtClean="0"/>
              <a:t>北京，</a:t>
            </a:r>
            <a:r>
              <a:rPr lang="en-US" altLang="zh-CN" b="1" dirty="0" smtClean="0"/>
              <a:t>11</a:t>
            </a:r>
            <a:r>
              <a:rPr lang="zh-CN" altLang="en-US" b="1" dirty="0" smtClean="0"/>
              <a:t>月</a:t>
            </a:r>
            <a:r>
              <a:rPr lang="en-US" altLang="zh-CN" b="1" dirty="0" smtClean="0"/>
              <a:t>14</a:t>
            </a:r>
            <a:r>
              <a:rPr lang="zh-CN" altLang="en-US" b="1" dirty="0" smtClean="0"/>
              <a:t>日，南航</a:t>
            </a:r>
            <a:r>
              <a:rPr lang="en-US" altLang="zh-CN" b="1" dirty="0" smtClean="0"/>
              <a:t>CZ346</a:t>
            </a:r>
            <a:r>
              <a:rPr lang="zh-CN" altLang="en-US" b="1" dirty="0" smtClean="0"/>
              <a:t>）</a:t>
            </a:r>
            <a:r>
              <a:rPr lang="en-US" altLang="zh-CN" b="1" dirty="0" smtClean="0"/>
              <a:t>—</a:t>
            </a:r>
            <a:r>
              <a:rPr lang="zh-CN" altLang="en-US" b="1" dirty="0" smtClean="0"/>
              <a:t>南航官网价</a:t>
            </a:r>
            <a:endParaRPr lang="zh-CN" altLang="en-US"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1" name="矩形 20"/>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政策要点</a:t>
            </a:r>
            <a:endParaRPr lang="zh-CN" altLang="en-US" sz="3200" b="1" dirty="0">
              <a:solidFill>
                <a:srgbClr val="FF0000"/>
              </a:solidFill>
              <a:latin typeface="黑体" pitchFamily="49" charset="-122"/>
              <a:ea typeface="黑体" pitchFamily="49" charset="-122"/>
            </a:endParaRPr>
          </a:p>
        </p:txBody>
      </p:sp>
      <p:grpSp>
        <p:nvGrpSpPr>
          <p:cNvPr id="2" name="组合 23"/>
          <p:cNvGrpSpPr/>
          <p:nvPr/>
        </p:nvGrpSpPr>
        <p:grpSpPr>
          <a:xfrm>
            <a:off x="467544" y="1628800"/>
            <a:ext cx="4752528" cy="576064"/>
            <a:chOff x="683568" y="1700808"/>
            <a:chExt cx="4752528" cy="576064"/>
          </a:xfrm>
        </p:grpSpPr>
        <p:sp>
          <p:nvSpPr>
            <p:cNvPr id="22" name="矩形 21"/>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公务卡信息验证</a:t>
              </a:r>
              <a:endParaRPr lang="zh-CN" altLang="en-US" sz="2400" b="1" dirty="0">
                <a:latin typeface="黑体" pitchFamily="49" charset="-122"/>
                <a:ea typeface="黑体" pitchFamily="49" charset="-122"/>
              </a:endParaRPr>
            </a:p>
          </p:txBody>
        </p:sp>
        <p:sp>
          <p:nvSpPr>
            <p:cNvPr id="23" name="矩形 22"/>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grpSp>
      <p:sp>
        <p:nvSpPr>
          <p:cNvPr id="10" name="TextBox 9"/>
          <p:cNvSpPr txBox="1"/>
          <p:nvPr/>
        </p:nvSpPr>
        <p:spPr>
          <a:xfrm>
            <a:off x="1403648" y="5661248"/>
            <a:ext cx="6336704" cy="830997"/>
          </a:xfrm>
          <a:prstGeom prst="rect">
            <a:avLst/>
          </a:prstGeom>
          <a:noFill/>
        </p:spPr>
        <p:txBody>
          <a:bodyPr wrap="square" rtlCol="0">
            <a:spAutoFit/>
          </a:bodyPr>
          <a:lstStyle/>
          <a:p>
            <a:pPr>
              <a:spcBef>
                <a:spcPct val="20000"/>
              </a:spcBef>
              <a:defRPr/>
            </a:pPr>
            <a:r>
              <a:rPr lang="zh-CN" altLang="en-US" sz="2400" b="1" dirty="0" smtClean="0">
                <a:solidFill>
                  <a:srgbClr val="FF0000"/>
                </a:solidFill>
                <a:latin typeface="仿宋" pitchFamily="49" charset="-122"/>
                <a:ea typeface="仿宋" pitchFamily="49" charset="-122"/>
              </a:rPr>
              <a:t>地方发卡银行完成公务卡系统对接后，才支持使用公务卡购买公务机票</a:t>
            </a:r>
            <a:endParaRPr lang="zh-CN" altLang="en-US" sz="2400" b="1" dirty="0">
              <a:solidFill>
                <a:srgbClr val="FF0000"/>
              </a:solidFill>
              <a:latin typeface="仿宋" pitchFamily="49" charset="-122"/>
              <a:ea typeface="仿宋" pitchFamily="49" charset="-122"/>
            </a:endParaRPr>
          </a:p>
        </p:txBody>
      </p:sp>
      <p:grpSp>
        <p:nvGrpSpPr>
          <p:cNvPr id="3" name="组合 31"/>
          <p:cNvGrpSpPr/>
          <p:nvPr/>
        </p:nvGrpSpPr>
        <p:grpSpPr>
          <a:xfrm>
            <a:off x="1547664" y="2769123"/>
            <a:ext cx="5543903" cy="2301895"/>
            <a:chOff x="1043608" y="1988840"/>
            <a:chExt cx="6912768" cy="3600400"/>
          </a:xfrm>
        </p:grpSpPr>
        <p:sp>
          <p:nvSpPr>
            <p:cNvPr id="11" name="流程图: 磁盘 10"/>
            <p:cNvSpPr/>
            <p:nvPr/>
          </p:nvSpPr>
          <p:spPr>
            <a:xfrm>
              <a:off x="3647453" y="3020955"/>
              <a:ext cx="1512168" cy="1584176"/>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b="1" dirty="0" smtClean="0"/>
                <a:t>银联系统</a:t>
              </a:r>
              <a:endParaRPr lang="zh-CN" altLang="en-US" b="1" dirty="0"/>
            </a:p>
          </p:txBody>
        </p:sp>
        <p:sp>
          <p:nvSpPr>
            <p:cNvPr id="12" name="流程图: 磁盘 11"/>
            <p:cNvSpPr/>
            <p:nvPr/>
          </p:nvSpPr>
          <p:spPr>
            <a:xfrm>
              <a:off x="6804248" y="1988840"/>
              <a:ext cx="1008112" cy="1008112"/>
            </a:xfrm>
            <a:prstGeom prst="flowChartMagneticDisk">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b="1" dirty="0" smtClean="0"/>
                <a:t>A</a:t>
              </a:r>
              <a:r>
                <a:rPr lang="zh-CN" altLang="en-US" b="1" dirty="0" smtClean="0"/>
                <a:t>银行</a:t>
              </a:r>
              <a:endParaRPr lang="zh-CN" altLang="en-US" b="1" dirty="0"/>
            </a:p>
          </p:txBody>
        </p:sp>
        <p:sp>
          <p:nvSpPr>
            <p:cNvPr id="13" name="流程图: 磁盘 12"/>
            <p:cNvSpPr/>
            <p:nvPr/>
          </p:nvSpPr>
          <p:spPr>
            <a:xfrm>
              <a:off x="6876256" y="3284984"/>
              <a:ext cx="1080120" cy="936104"/>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b="1" dirty="0" smtClean="0"/>
                <a:t>B</a:t>
              </a:r>
              <a:r>
                <a:rPr lang="zh-CN" altLang="en-US" b="1" dirty="0" smtClean="0"/>
                <a:t>银行</a:t>
              </a:r>
              <a:endParaRPr lang="zh-CN" altLang="en-US" b="1" dirty="0"/>
            </a:p>
          </p:txBody>
        </p:sp>
        <p:sp>
          <p:nvSpPr>
            <p:cNvPr id="14" name="流程图: 磁盘 13"/>
            <p:cNvSpPr/>
            <p:nvPr/>
          </p:nvSpPr>
          <p:spPr>
            <a:xfrm>
              <a:off x="6804248" y="4653136"/>
              <a:ext cx="1080120" cy="936104"/>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b="1" dirty="0" smtClean="0"/>
                <a:t>C</a:t>
              </a:r>
              <a:r>
                <a:rPr lang="zh-CN" altLang="en-US" b="1" dirty="0" smtClean="0"/>
                <a:t>银行</a:t>
              </a:r>
              <a:endParaRPr lang="zh-CN" altLang="en-US" b="1" dirty="0"/>
            </a:p>
          </p:txBody>
        </p:sp>
        <p:cxnSp>
          <p:nvCxnSpPr>
            <p:cNvPr id="17" name="直接连接符 16"/>
            <p:cNvCxnSpPr>
              <a:stCxn id="11" idx="4"/>
              <a:endCxn id="12" idx="2"/>
            </p:cNvCxnSpPr>
            <p:nvPr/>
          </p:nvCxnSpPr>
          <p:spPr>
            <a:xfrm flipV="1">
              <a:off x="5159621" y="2492897"/>
              <a:ext cx="1644627" cy="1320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1" idx="4"/>
              <a:endCxn id="13" idx="2"/>
            </p:cNvCxnSpPr>
            <p:nvPr/>
          </p:nvCxnSpPr>
          <p:spPr>
            <a:xfrm flipV="1">
              <a:off x="5159621" y="3753037"/>
              <a:ext cx="1716635" cy="60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1" idx="4"/>
              <a:endCxn id="14" idx="2"/>
            </p:cNvCxnSpPr>
            <p:nvPr/>
          </p:nvCxnSpPr>
          <p:spPr>
            <a:xfrm>
              <a:off x="5159621" y="3813044"/>
              <a:ext cx="1644627" cy="1308145"/>
            </a:xfrm>
            <a:prstGeom prst="line">
              <a:avLst/>
            </a:prstGeom>
          </p:spPr>
          <p:style>
            <a:lnRef idx="1">
              <a:schemeClr val="accent1"/>
            </a:lnRef>
            <a:fillRef idx="0">
              <a:schemeClr val="accent1"/>
            </a:fillRef>
            <a:effectRef idx="0">
              <a:schemeClr val="accent1"/>
            </a:effectRef>
            <a:fontRef idx="minor">
              <a:schemeClr val="tx1"/>
            </a:fontRef>
          </p:style>
        </p:cxnSp>
        <p:sp>
          <p:nvSpPr>
            <p:cNvPr id="20" name="流程图: 磁盘 19"/>
            <p:cNvSpPr/>
            <p:nvPr/>
          </p:nvSpPr>
          <p:spPr>
            <a:xfrm>
              <a:off x="1043608" y="3020955"/>
              <a:ext cx="1656184" cy="149739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公务机票</a:t>
              </a:r>
              <a:endParaRPr lang="en-US" altLang="zh-CN" b="1" dirty="0" smtClean="0"/>
            </a:p>
            <a:p>
              <a:pPr algn="ctr"/>
              <a:r>
                <a:rPr lang="zh-CN" altLang="en-US" b="1" dirty="0" smtClean="0"/>
                <a:t>销售系统</a:t>
              </a:r>
              <a:endParaRPr lang="zh-CN" altLang="en-US" b="1" dirty="0"/>
            </a:p>
          </p:txBody>
        </p:sp>
        <p:cxnSp>
          <p:nvCxnSpPr>
            <p:cNvPr id="24" name="直接连接符 23"/>
            <p:cNvCxnSpPr>
              <a:stCxn id="20" idx="4"/>
              <a:endCxn id="11" idx="2"/>
            </p:cNvCxnSpPr>
            <p:nvPr/>
          </p:nvCxnSpPr>
          <p:spPr>
            <a:xfrm>
              <a:off x="2699792" y="3769654"/>
              <a:ext cx="947661" cy="433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矩形标注 24"/>
          <p:cNvSpPr/>
          <p:nvPr/>
        </p:nvSpPr>
        <p:spPr>
          <a:xfrm>
            <a:off x="1907704" y="4509120"/>
            <a:ext cx="2232248" cy="936104"/>
          </a:xfrm>
          <a:prstGeom prst="wedgeRectCallout">
            <a:avLst>
              <a:gd name="adj1" fmla="val 929"/>
              <a:gd name="adj2" fmla="val -861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姓名、身份证、</a:t>
            </a:r>
            <a:endParaRPr lang="en-US" altLang="zh-CN" b="1" dirty="0" smtClean="0"/>
          </a:p>
          <a:p>
            <a:pPr algn="ctr"/>
            <a:r>
              <a:rPr lang="zh-CN" altLang="en-US" b="1" dirty="0" smtClean="0"/>
              <a:t>发卡行名称</a:t>
            </a:r>
            <a:endParaRPr lang="zh-CN" altLang="en-US" b="1" dirty="0"/>
          </a:p>
        </p:txBody>
      </p:sp>
      <p:sp>
        <p:nvSpPr>
          <p:cNvPr id="26" name="矩形标注 25"/>
          <p:cNvSpPr/>
          <p:nvPr/>
        </p:nvSpPr>
        <p:spPr>
          <a:xfrm>
            <a:off x="7380312" y="2492896"/>
            <a:ext cx="1440160" cy="3168352"/>
          </a:xfrm>
          <a:prstGeom prst="wedgeRectCallout">
            <a:avLst>
              <a:gd name="adj1" fmla="val -63225"/>
              <a:gd name="adj2" fmla="val -34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1.</a:t>
            </a:r>
            <a:r>
              <a:rPr lang="zh-CN" altLang="en-US" b="1" dirty="0" smtClean="0"/>
              <a:t>验证对应发开行是否有开户信息</a:t>
            </a:r>
            <a:endParaRPr lang="en-US" altLang="zh-CN" b="1" dirty="0" smtClean="0"/>
          </a:p>
          <a:p>
            <a:pPr algn="ctr"/>
            <a:endParaRPr lang="en-US" altLang="zh-CN" b="1" dirty="0" smtClean="0"/>
          </a:p>
          <a:p>
            <a:pPr algn="ctr"/>
            <a:r>
              <a:rPr lang="en-US" altLang="zh-CN" b="1" dirty="0" smtClean="0"/>
              <a:t>2.</a:t>
            </a:r>
            <a:r>
              <a:rPr lang="zh-CN" altLang="en-US" b="1" dirty="0" smtClean="0"/>
              <a:t>验证账户下是否有</a:t>
            </a:r>
            <a:r>
              <a:rPr lang="en-US" altLang="zh-CN" b="1" dirty="0" smtClean="0"/>
              <a:t>6282</a:t>
            </a:r>
            <a:r>
              <a:rPr lang="zh-CN" altLang="en-US" b="1" dirty="0" smtClean="0"/>
              <a:t>、</a:t>
            </a:r>
            <a:r>
              <a:rPr lang="en-US" altLang="zh-CN" b="1" dirty="0" smtClean="0"/>
              <a:t>6283</a:t>
            </a:r>
            <a:r>
              <a:rPr lang="zh-CN" altLang="en-US" b="1" dirty="0" smtClean="0"/>
              <a:t>公务卡</a:t>
            </a:r>
            <a:endParaRPr lang="zh-CN" altLang="en-US"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5" grpId="0" animBg="1"/>
      <p:bldP spid="2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107504" y="980728"/>
            <a:ext cx="4052713"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财务报销政策解读</a:t>
            </a:r>
            <a:endParaRPr lang="zh-CN" altLang="en-US" sz="3200" b="1" dirty="0">
              <a:solidFill>
                <a:srgbClr val="FF0000"/>
              </a:solidFill>
              <a:latin typeface="黑体" pitchFamily="49" charset="-122"/>
              <a:ea typeface="黑体" pitchFamily="49" charset="-122"/>
            </a:endParaRPr>
          </a:p>
        </p:txBody>
      </p:sp>
      <p:pic>
        <p:nvPicPr>
          <p:cNvPr id="1027" name="Picture 3"/>
          <p:cNvPicPr>
            <a:picLocks noChangeAspect="1" noChangeArrowheads="1"/>
          </p:cNvPicPr>
          <p:nvPr/>
        </p:nvPicPr>
        <p:blipFill>
          <a:blip r:embed="rId4" cstate="print"/>
          <a:srcRect/>
          <a:stretch>
            <a:fillRect/>
          </a:stretch>
        </p:blipFill>
        <p:spPr bwMode="auto">
          <a:xfrm>
            <a:off x="1259632" y="2204864"/>
            <a:ext cx="6768752" cy="4090909"/>
          </a:xfrm>
          <a:prstGeom prst="rect">
            <a:avLst/>
          </a:prstGeom>
          <a:noFill/>
          <a:ln w="9525">
            <a:noFill/>
            <a:miter lim="800000"/>
            <a:headEnd/>
            <a:tailEnd/>
          </a:ln>
        </p:spPr>
      </p:pic>
      <p:sp>
        <p:nvSpPr>
          <p:cNvPr id="7" name="矩形 6"/>
          <p:cNvSpPr/>
          <p:nvPr/>
        </p:nvSpPr>
        <p:spPr>
          <a:xfrm>
            <a:off x="251520" y="1772816"/>
            <a:ext cx="7992888" cy="369332"/>
          </a:xfrm>
          <a:prstGeom prst="rect">
            <a:avLst/>
          </a:prstGeom>
        </p:spPr>
        <p:txBody>
          <a:bodyPr wrap="square">
            <a:spAutoFit/>
          </a:bodyPr>
          <a:lstStyle/>
          <a:p>
            <a:r>
              <a:rPr lang="zh-CN" altLang="en-US" b="1" dirty="0" smtClean="0"/>
              <a:t>国际票比对（阿姆斯特丹</a:t>
            </a:r>
            <a:r>
              <a:rPr lang="en-US" altLang="zh-CN" b="1" dirty="0" smtClean="0"/>
              <a:t>-</a:t>
            </a:r>
            <a:r>
              <a:rPr lang="zh-CN" altLang="en-US" b="1" dirty="0" smtClean="0"/>
              <a:t>北京，</a:t>
            </a:r>
            <a:r>
              <a:rPr lang="en-US" altLang="zh-CN" b="1" dirty="0" smtClean="0"/>
              <a:t>11</a:t>
            </a:r>
            <a:r>
              <a:rPr lang="zh-CN" altLang="en-US" b="1" dirty="0" smtClean="0"/>
              <a:t>月</a:t>
            </a:r>
            <a:r>
              <a:rPr lang="en-US" altLang="zh-CN" b="1" dirty="0" smtClean="0"/>
              <a:t>14</a:t>
            </a:r>
            <a:r>
              <a:rPr lang="zh-CN" altLang="en-US" b="1" dirty="0" smtClean="0"/>
              <a:t>日，南航</a:t>
            </a:r>
            <a:r>
              <a:rPr lang="en-US" altLang="zh-CN" b="1" dirty="0" smtClean="0"/>
              <a:t>CZ346</a:t>
            </a:r>
            <a:r>
              <a:rPr lang="zh-CN" altLang="en-US" b="1" dirty="0" smtClean="0"/>
              <a:t>）</a:t>
            </a:r>
            <a:r>
              <a:rPr lang="en-US" altLang="zh-CN" b="1" dirty="0" smtClean="0"/>
              <a:t>—</a:t>
            </a:r>
            <a:r>
              <a:rPr lang="zh-CN" altLang="en-US" b="1" dirty="0" smtClean="0"/>
              <a:t>南航官网价</a:t>
            </a:r>
            <a:endParaRPr lang="zh-CN" altLang="en-US" b="1" dirty="0"/>
          </a:p>
        </p:txBody>
      </p:sp>
      <p:pic>
        <p:nvPicPr>
          <p:cNvPr id="8" name="Picture 2"/>
          <p:cNvPicPr>
            <a:picLocks noChangeAspect="1" noChangeArrowheads="1"/>
          </p:cNvPicPr>
          <p:nvPr/>
        </p:nvPicPr>
        <p:blipFill>
          <a:blip r:embed="rId5" cstate="print"/>
          <a:srcRect/>
          <a:stretch>
            <a:fillRect/>
          </a:stretch>
        </p:blipFill>
        <p:spPr bwMode="auto">
          <a:xfrm>
            <a:off x="251520" y="3473624"/>
            <a:ext cx="4477026" cy="3384376"/>
          </a:xfrm>
          <a:prstGeom prst="rect">
            <a:avLst/>
          </a:prstGeom>
          <a:noFill/>
          <a:ln w="9525">
            <a:noFill/>
            <a:miter lim="800000"/>
            <a:headEnd/>
            <a:tailEnd/>
          </a:ln>
        </p:spPr>
      </p:pic>
      <p:sp>
        <p:nvSpPr>
          <p:cNvPr id="9" name="矩形 8"/>
          <p:cNvSpPr/>
          <p:nvPr/>
        </p:nvSpPr>
        <p:spPr>
          <a:xfrm>
            <a:off x="1187624" y="4725144"/>
            <a:ext cx="100811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107504" y="980728"/>
            <a:ext cx="4052713"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财务报销政策解读</a:t>
            </a:r>
            <a:endParaRPr lang="zh-CN" altLang="en-US" sz="3200" b="1" dirty="0">
              <a:solidFill>
                <a:srgbClr val="FF0000"/>
              </a:solidFill>
              <a:latin typeface="黑体" pitchFamily="49" charset="-122"/>
              <a:ea typeface="黑体" pitchFamily="49" charset="-122"/>
            </a:endParaRPr>
          </a:p>
        </p:txBody>
      </p:sp>
      <p:sp>
        <p:nvSpPr>
          <p:cNvPr id="7" name="矩形 6"/>
          <p:cNvSpPr/>
          <p:nvPr/>
        </p:nvSpPr>
        <p:spPr>
          <a:xfrm>
            <a:off x="251520" y="1772816"/>
            <a:ext cx="7992888" cy="369332"/>
          </a:xfrm>
          <a:prstGeom prst="rect">
            <a:avLst/>
          </a:prstGeom>
        </p:spPr>
        <p:txBody>
          <a:bodyPr wrap="square">
            <a:spAutoFit/>
          </a:bodyPr>
          <a:lstStyle/>
          <a:p>
            <a:r>
              <a:rPr lang="zh-CN" altLang="en-US" b="1" dirty="0" smtClean="0"/>
              <a:t>国际票比对（阿姆斯特丹</a:t>
            </a:r>
            <a:r>
              <a:rPr lang="en-US" altLang="zh-CN" b="1" dirty="0" smtClean="0"/>
              <a:t>-</a:t>
            </a:r>
            <a:r>
              <a:rPr lang="zh-CN" altLang="en-US" b="1" dirty="0" smtClean="0"/>
              <a:t>北京，</a:t>
            </a:r>
            <a:r>
              <a:rPr lang="en-US" altLang="zh-CN" b="1" dirty="0" smtClean="0"/>
              <a:t>11</a:t>
            </a:r>
            <a:r>
              <a:rPr lang="zh-CN" altLang="en-US" b="1" dirty="0" smtClean="0"/>
              <a:t>月</a:t>
            </a:r>
            <a:r>
              <a:rPr lang="en-US" altLang="zh-CN" b="1" dirty="0" smtClean="0"/>
              <a:t>14</a:t>
            </a:r>
            <a:r>
              <a:rPr lang="zh-CN" altLang="en-US" b="1" dirty="0" smtClean="0"/>
              <a:t>日，南航</a:t>
            </a:r>
            <a:r>
              <a:rPr lang="en-US" altLang="zh-CN" b="1" dirty="0" smtClean="0"/>
              <a:t>CZ346</a:t>
            </a:r>
            <a:r>
              <a:rPr lang="zh-CN" altLang="en-US" b="1" dirty="0" smtClean="0"/>
              <a:t>）</a:t>
            </a:r>
            <a:r>
              <a:rPr lang="en-US" altLang="zh-CN" b="1" dirty="0" smtClean="0"/>
              <a:t>—</a:t>
            </a:r>
            <a:r>
              <a:rPr lang="zh-CN" altLang="en-US" b="1" dirty="0" smtClean="0"/>
              <a:t>某知名电商网站价</a:t>
            </a:r>
            <a:endParaRPr lang="zh-CN" altLang="en-US" b="1" dirty="0"/>
          </a:p>
        </p:txBody>
      </p:sp>
      <p:pic>
        <p:nvPicPr>
          <p:cNvPr id="5123" name="Picture 3"/>
          <p:cNvPicPr>
            <a:picLocks noChangeAspect="1" noChangeArrowheads="1"/>
          </p:cNvPicPr>
          <p:nvPr/>
        </p:nvPicPr>
        <p:blipFill>
          <a:blip r:embed="rId4" cstate="print"/>
          <a:srcRect/>
          <a:stretch>
            <a:fillRect/>
          </a:stretch>
        </p:blipFill>
        <p:spPr bwMode="auto">
          <a:xfrm>
            <a:off x="323528" y="2492896"/>
            <a:ext cx="8388424" cy="194576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4" cstate="print"/>
          <a:srcRect/>
          <a:stretch>
            <a:fillRect/>
          </a:stretch>
        </p:blipFill>
        <p:spPr bwMode="auto">
          <a:xfrm>
            <a:off x="323528" y="2492896"/>
            <a:ext cx="8388424" cy="1945768"/>
          </a:xfrm>
          <a:prstGeom prst="rect">
            <a:avLst/>
          </a:prstGeom>
          <a:noFill/>
          <a:ln w="9525">
            <a:noFill/>
            <a:miter lim="800000"/>
            <a:headEnd/>
            <a:tailEnd/>
          </a:ln>
        </p:spPr>
      </p:pic>
      <p:sp>
        <p:nvSpPr>
          <p:cNvPr id="6" name="矩形 5"/>
          <p:cNvSpPr/>
          <p:nvPr/>
        </p:nvSpPr>
        <p:spPr>
          <a:xfrm>
            <a:off x="107504" y="980728"/>
            <a:ext cx="4052713"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财务报销政策解读</a:t>
            </a:r>
            <a:endParaRPr lang="zh-CN" altLang="en-US" sz="3200" b="1" dirty="0">
              <a:solidFill>
                <a:srgbClr val="FF0000"/>
              </a:solidFill>
              <a:latin typeface="黑体" pitchFamily="49" charset="-122"/>
              <a:ea typeface="黑体" pitchFamily="49" charset="-122"/>
            </a:endParaRPr>
          </a:p>
        </p:txBody>
      </p:sp>
      <p:sp>
        <p:nvSpPr>
          <p:cNvPr id="7" name="矩形 6"/>
          <p:cNvSpPr/>
          <p:nvPr/>
        </p:nvSpPr>
        <p:spPr>
          <a:xfrm>
            <a:off x="251520" y="1772816"/>
            <a:ext cx="7992888" cy="369332"/>
          </a:xfrm>
          <a:prstGeom prst="rect">
            <a:avLst/>
          </a:prstGeom>
        </p:spPr>
        <p:txBody>
          <a:bodyPr wrap="square">
            <a:spAutoFit/>
          </a:bodyPr>
          <a:lstStyle/>
          <a:p>
            <a:r>
              <a:rPr lang="zh-CN" altLang="en-US" b="1" dirty="0" smtClean="0"/>
              <a:t>国际票比对（阿姆斯特丹</a:t>
            </a:r>
            <a:r>
              <a:rPr lang="en-US" altLang="zh-CN" b="1" dirty="0" smtClean="0"/>
              <a:t>-</a:t>
            </a:r>
            <a:r>
              <a:rPr lang="zh-CN" altLang="en-US" b="1" dirty="0" smtClean="0"/>
              <a:t>北京，</a:t>
            </a:r>
            <a:r>
              <a:rPr lang="en-US" altLang="zh-CN" b="1" dirty="0" smtClean="0"/>
              <a:t>11</a:t>
            </a:r>
            <a:r>
              <a:rPr lang="zh-CN" altLang="en-US" b="1" dirty="0" smtClean="0"/>
              <a:t>月</a:t>
            </a:r>
            <a:r>
              <a:rPr lang="en-US" altLang="zh-CN" b="1" dirty="0" smtClean="0"/>
              <a:t>14</a:t>
            </a:r>
            <a:r>
              <a:rPr lang="zh-CN" altLang="en-US" b="1" dirty="0" smtClean="0"/>
              <a:t>日，南航</a:t>
            </a:r>
            <a:r>
              <a:rPr lang="en-US" altLang="zh-CN" b="1" dirty="0" smtClean="0"/>
              <a:t>CZ346</a:t>
            </a:r>
            <a:r>
              <a:rPr lang="zh-CN" altLang="en-US" b="1" dirty="0" smtClean="0"/>
              <a:t>）</a:t>
            </a:r>
            <a:r>
              <a:rPr lang="en-US" altLang="zh-CN" b="1" dirty="0" smtClean="0"/>
              <a:t>—</a:t>
            </a:r>
            <a:r>
              <a:rPr lang="zh-CN" altLang="en-US" b="1" dirty="0" smtClean="0"/>
              <a:t>某知名电商网站价</a:t>
            </a:r>
            <a:endParaRPr lang="zh-CN" altLang="en-US" b="1" dirty="0"/>
          </a:p>
        </p:txBody>
      </p:sp>
      <p:pic>
        <p:nvPicPr>
          <p:cNvPr id="5122" name="Picture 2"/>
          <p:cNvPicPr>
            <a:picLocks noChangeAspect="1" noChangeArrowheads="1"/>
          </p:cNvPicPr>
          <p:nvPr/>
        </p:nvPicPr>
        <p:blipFill>
          <a:blip r:embed="rId5" cstate="print"/>
          <a:srcRect/>
          <a:stretch>
            <a:fillRect/>
          </a:stretch>
        </p:blipFill>
        <p:spPr bwMode="auto">
          <a:xfrm>
            <a:off x="5580112" y="2564904"/>
            <a:ext cx="3132348" cy="3888432"/>
          </a:xfrm>
          <a:prstGeom prst="rect">
            <a:avLst/>
          </a:prstGeom>
          <a:noFill/>
          <a:ln w="9525">
            <a:noFill/>
            <a:miter lim="800000"/>
            <a:headEnd/>
            <a:tailEnd/>
          </a:ln>
        </p:spPr>
      </p:pic>
      <p:sp>
        <p:nvSpPr>
          <p:cNvPr id="8" name="矩形 7"/>
          <p:cNvSpPr/>
          <p:nvPr/>
        </p:nvSpPr>
        <p:spPr>
          <a:xfrm>
            <a:off x="5580112" y="2780928"/>
            <a:ext cx="1728192"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107504" y="980728"/>
            <a:ext cx="4052713"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财务报销政策解读</a:t>
            </a:r>
            <a:endParaRPr lang="zh-CN" altLang="en-US" sz="3200" b="1" dirty="0">
              <a:solidFill>
                <a:srgbClr val="FF0000"/>
              </a:solidFill>
              <a:latin typeface="黑体" pitchFamily="49" charset="-122"/>
              <a:ea typeface="黑体" pitchFamily="49" charset="-122"/>
            </a:endParaRPr>
          </a:p>
        </p:txBody>
      </p:sp>
      <p:sp>
        <p:nvSpPr>
          <p:cNvPr id="8" name="Rectangle 1"/>
          <p:cNvSpPr>
            <a:spLocks noChangeArrowheads="1"/>
          </p:cNvSpPr>
          <p:nvPr/>
        </p:nvSpPr>
        <p:spPr bwMode="auto">
          <a:xfrm>
            <a:off x="1043608" y="5106095"/>
            <a:ext cx="6768752" cy="1995313"/>
          </a:xfrm>
          <a:prstGeom prst="rect">
            <a:avLst/>
          </a:prstGeom>
          <a:solidFill>
            <a:schemeClr val="bg1"/>
          </a:solidFill>
          <a:ln w="9525">
            <a:solidFill>
              <a:schemeClr val="bg1"/>
            </a:solidFill>
            <a:miter lim="800000"/>
            <a:headEnd/>
            <a:tailEnd/>
          </a:ln>
          <a:effectLst>
            <a:softEdge rad="63500"/>
          </a:effectLst>
        </p:spPr>
        <p:txBody>
          <a:bodyPr vert="horz" wrap="square" lIns="91440" tIns="165048" rIns="91440" bIns="165048" numCol="1" anchor="ctr" anchorCtr="0" compatLnSpc="1">
            <a:prstTxWarp prst="textNoShape">
              <a:avLst/>
            </a:prstTxWarp>
            <a:spAutoFit/>
          </a:bodyPr>
          <a:lstStyle/>
          <a:p>
            <a:pPr marL="0" marR="0" lvl="0" indent="357188" algn="l" defTabSz="914400" rtl="0" eaLnBrk="1" fontAlgn="base" latinLnBrk="0" hangingPunct="1">
              <a:lnSpc>
                <a:spcPct val="100000"/>
              </a:lnSpc>
              <a:spcBef>
                <a:spcPct val="0"/>
              </a:spcBef>
              <a:spcAft>
                <a:spcPct val="0"/>
              </a:spcAft>
              <a:buClrTx/>
              <a:buSzTx/>
              <a:buFontTx/>
              <a:buNone/>
              <a:tabLst/>
            </a:pPr>
            <a:r>
              <a:rPr kumimoji="0" lang="zh-CN" b="1" i="0" u="none" strike="noStrike" cap="none" normalizeH="0" baseline="0" dirty="0" smtClean="0" bmk="_Toc402175719">
                <a:ln>
                  <a:noFill/>
                </a:ln>
                <a:solidFill>
                  <a:schemeClr val="tx1"/>
                </a:solidFill>
                <a:effectLst/>
                <a:latin typeface="Calibri" pitchFamily="34" charset="0"/>
                <a:ea typeface="仿宋_GB2312" pitchFamily="49" charset="-122"/>
                <a:cs typeface="宋体" pitchFamily="2" charset="-122"/>
              </a:rPr>
              <a:t>特别提示：购票人凡购买此类低价机票的，即视为对电商平台等销售机构单方面变更航空公司统一票规的行为予以充分认同，同时因此而产生的超出航空公司统一票规以外的连带结果（如：改变航空公司该航班的退票改签规则、组合销售其他产品服务等），均由购票人自行承担有关费用。</a:t>
            </a:r>
            <a:endParaRPr kumimoji="0" lang="zh-CN" b="1" i="0" u="none" strike="noStrike" cap="none" normalizeH="0" baseline="0" dirty="0" smtClean="0">
              <a:ln>
                <a:noFill/>
              </a:ln>
              <a:solidFill>
                <a:schemeClr val="tx1"/>
              </a:solidFill>
              <a:effectLst/>
              <a:latin typeface="Calibri" pitchFamily="34" charset="0"/>
              <a:ea typeface="仿宋_GB2312" pitchFamily="49" charset="-122"/>
              <a:cs typeface="宋体" pitchFamily="2" charset="-122"/>
            </a:endParaRPr>
          </a:p>
          <a:p>
            <a:pPr marL="0" marR="0" lvl="0" indent="357188" algn="l" defTabSz="914400" rtl="0" eaLnBrk="0" fontAlgn="base" latinLnBrk="0" hangingPunct="0">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aphicFrame>
        <p:nvGraphicFramePr>
          <p:cNvPr id="9" name="表格 8"/>
          <p:cNvGraphicFramePr>
            <a:graphicFrameLocks noGrp="1"/>
          </p:cNvGraphicFramePr>
          <p:nvPr/>
        </p:nvGraphicFramePr>
        <p:xfrm>
          <a:off x="1043608" y="1916832"/>
          <a:ext cx="7344816" cy="2656840"/>
        </p:xfrm>
        <a:graphic>
          <a:graphicData uri="http://schemas.openxmlformats.org/drawingml/2006/table">
            <a:tbl>
              <a:tblPr firstRow="1" bandRow="1">
                <a:tableStyleId>{5C22544A-7EE6-4342-B048-85BDC9FD1C3A}</a:tableStyleId>
              </a:tblPr>
              <a:tblGrid>
                <a:gridCol w="3564396"/>
                <a:gridCol w="3780420"/>
              </a:tblGrid>
              <a:tr h="370840">
                <a:tc>
                  <a:txBody>
                    <a:bodyPr/>
                    <a:lstStyle/>
                    <a:p>
                      <a:pPr algn="ctr"/>
                      <a:r>
                        <a:rPr lang="zh-CN" altLang="en-US" dirty="0" smtClean="0"/>
                        <a:t>现象</a:t>
                      </a:r>
                      <a:endParaRPr lang="zh-CN" altLang="en-US" dirty="0"/>
                    </a:p>
                  </a:txBody>
                  <a:tcPr/>
                </a:tc>
                <a:tc>
                  <a:txBody>
                    <a:bodyPr/>
                    <a:lstStyle/>
                    <a:p>
                      <a:pPr algn="ctr"/>
                      <a:r>
                        <a:rPr lang="zh-CN" altLang="en-US" dirty="0" smtClean="0"/>
                        <a:t>可能存在的风险</a:t>
                      </a:r>
                      <a:endParaRPr lang="zh-CN" altLang="en-US" dirty="0"/>
                    </a:p>
                  </a:txBody>
                  <a:tcPr/>
                </a:tc>
              </a:tr>
              <a:tr h="370840">
                <a:tc>
                  <a:txBody>
                    <a:bodyPr/>
                    <a:lstStyle/>
                    <a:p>
                      <a:pPr algn="ctr"/>
                      <a:r>
                        <a:rPr lang="zh-CN" altLang="en-US" dirty="0" smtClean="0"/>
                        <a:t>在公务机票购买渠道以外购票</a:t>
                      </a:r>
                      <a:endParaRPr lang="zh-CN" altLang="en-US" dirty="0"/>
                    </a:p>
                  </a:txBody>
                  <a:tcPr/>
                </a:tc>
                <a:tc>
                  <a:txBody>
                    <a:bodyPr/>
                    <a:lstStyle/>
                    <a:p>
                      <a:pPr algn="l"/>
                      <a:r>
                        <a:rPr lang="en-US" altLang="zh-CN" dirty="0" smtClean="0"/>
                        <a:t>《</a:t>
                      </a:r>
                      <a:r>
                        <a:rPr lang="zh-CN" altLang="en-US" dirty="0" smtClean="0"/>
                        <a:t>行程单</a:t>
                      </a:r>
                      <a:r>
                        <a:rPr lang="en-US" altLang="zh-CN" dirty="0" smtClean="0"/>
                        <a:t>》</a:t>
                      </a:r>
                      <a:r>
                        <a:rPr lang="zh-CN" altLang="en-US" dirty="0" smtClean="0"/>
                        <a:t>上没有机票查验号码，存在审计风险</a:t>
                      </a:r>
                      <a:endParaRPr lang="zh-CN" altLang="en-US" dirty="0"/>
                    </a:p>
                  </a:txBody>
                  <a:tcPr/>
                </a:tc>
              </a:tr>
              <a:tr h="370840">
                <a:tc>
                  <a:txBody>
                    <a:bodyPr/>
                    <a:lstStyle/>
                    <a:p>
                      <a:pPr algn="ctr"/>
                      <a:r>
                        <a:rPr lang="zh-CN" altLang="en-US" dirty="0" smtClean="0"/>
                        <a:t>电商平台自行变更的退改签规则</a:t>
                      </a:r>
                      <a:endParaRPr lang="zh-CN" altLang="en-US" dirty="0"/>
                    </a:p>
                  </a:txBody>
                  <a:tcPr/>
                </a:tc>
                <a:tc>
                  <a:txBody>
                    <a:bodyPr/>
                    <a:lstStyle/>
                    <a:p>
                      <a:pPr algn="l"/>
                      <a:r>
                        <a:rPr lang="zh-CN" altLang="en-US" dirty="0" smtClean="0"/>
                        <a:t>无法退票和变更，出行便利性受限；无法报销，费用由购票人承担</a:t>
                      </a:r>
                      <a:endParaRPr lang="zh-CN" altLang="en-US" dirty="0"/>
                    </a:p>
                  </a:txBody>
                  <a:tcPr/>
                </a:tc>
              </a:tr>
              <a:tr h="490359">
                <a:tc>
                  <a:txBody>
                    <a:bodyPr/>
                    <a:lstStyle/>
                    <a:p>
                      <a:pPr algn="ctr"/>
                      <a:r>
                        <a:rPr lang="zh-CN" altLang="en-US" dirty="0" smtClean="0"/>
                        <a:t>组合其他产品进行销售</a:t>
                      </a:r>
                      <a:endParaRPr lang="zh-CN" altLang="en-US" dirty="0"/>
                    </a:p>
                  </a:txBody>
                  <a:tcPr>
                    <a:lnB w="12700" cap="flat" cmpd="sng" algn="ctr">
                      <a:solidFill>
                        <a:schemeClr val="bg1"/>
                      </a:solidFill>
                      <a:prstDash val="solid"/>
                      <a:round/>
                      <a:headEnd type="none" w="med" len="med"/>
                      <a:tailEnd type="none" w="med" len="med"/>
                    </a:lnB>
                  </a:tcPr>
                </a:tc>
                <a:tc>
                  <a:txBody>
                    <a:bodyPr/>
                    <a:lstStyle/>
                    <a:p>
                      <a:pPr algn="l"/>
                      <a:r>
                        <a:rPr lang="zh-CN" altLang="en-US" dirty="0" smtClean="0"/>
                        <a:t>额外费用</a:t>
                      </a:r>
                      <a:r>
                        <a:rPr lang="en-US" altLang="zh-CN" dirty="0" smtClean="0"/>
                        <a:t>《</a:t>
                      </a:r>
                      <a:r>
                        <a:rPr lang="zh-CN" altLang="en-US" dirty="0" smtClean="0"/>
                        <a:t>行程单</a:t>
                      </a:r>
                      <a:r>
                        <a:rPr lang="en-US" altLang="zh-CN" dirty="0" smtClean="0"/>
                        <a:t>》</a:t>
                      </a:r>
                      <a:r>
                        <a:rPr lang="zh-CN" altLang="en-US" dirty="0" smtClean="0"/>
                        <a:t>上不体现，原则上不得报销</a:t>
                      </a:r>
                      <a:endParaRPr lang="zh-CN" altLang="en-US" dirty="0"/>
                    </a:p>
                  </a:txBody>
                  <a:tcPr>
                    <a:lnB w="12700" cap="flat" cmpd="sng" algn="ctr">
                      <a:solidFill>
                        <a:schemeClr val="bg1"/>
                      </a:solidFill>
                      <a:prstDash val="solid"/>
                      <a:round/>
                      <a:headEnd type="none" w="med" len="med"/>
                      <a:tailEnd type="none" w="med" len="med"/>
                    </a:lnB>
                  </a:tcPr>
                </a:tc>
              </a:tr>
              <a:tr h="149721">
                <a:tc>
                  <a:txBody>
                    <a:bodyPr/>
                    <a:lstStyle/>
                    <a:p>
                      <a:pPr algn="ctr"/>
                      <a:r>
                        <a:rPr lang="zh-CN" altLang="en-US" dirty="0" smtClean="0"/>
                        <a:t>低价票只展示，无法购买</a:t>
                      </a:r>
                      <a:endParaRPr lang="zh-CN" altLang="en-US" dirty="0"/>
                    </a:p>
                  </a:txBody>
                  <a:tcPr>
                    <a:lnT w="12700" cap="flat" cmpd="sng" algn="ctr">
                      <a:solidFill>
                        <a:schemeClr val="bg1"/>
                      </a:solidFill>
                      <a:prstDash val="solid"/>
                      <a:round/>
                      <a:headEnd type="none" w="med" len="med"/>
                      <a:tailEnd type="none" w="med" len="med"/>
                    </a:lnT>
                  </a:tcPr>
                </a:tc>
                <a:tc>
                  <a:txBody>
                    <a:bodyPr/>
                    <a:lstStyle/>
                    <a:p>
                      <a:pPr algn="ctr"/>
                      <a:r>
                        <a:rPr lang="zh-CN" altLang="en-US" dirty="0" smtClean="0"/>
                        <a:t>营销噱头，耽误行程</a:t>
                      </a:r>
                      <a:endParaRPr lang="zh-CN" altLang="en-US" dirty="0"/>
                    </a:p>
                  </a:txBody>
                  <a:tcPr>
                    <a:lnT w="12700" cap="flat" cmpd="sng" algn="ctr">
                      <a:solidFill>
                        <a:schemeClr val="bg1"/>
                      </a:solidFill>
                      <a:prstDash val="solid"/>
                      <a:round/>
                      <a:headEnd type="none" w="med" len="med"/>
                      <a:tailEnd type="none" w="med" len="med"/>
                    </a:lnT>
                  </a:tcPr>
                </a:tc>
              </a:tr>
            </a:tbl>
          </a:graphicData>
        </a:graphic>
      </p:graphicFrame>
      <p:sp>
        <p:nvSpPr>
          <p:cNvPr id="10" name="矩形 9"/>
          <p:cNvSpPr/>
          <p:nvPr/>
        </p:nvSpPr>
        <p:spPr>
          <a:xfrm>
            <a:off x="971600" y="4787860"/>
            <a:ext cx="3671198" cy="369332"/>
          </a:xfrm>
          <a:prstGeom prst="rect">
            <a:avLst/>
          </a:prstGeom>
        </p:spPr>
        <p:txBody>
          <a:bodyPr wrap="none">
            <a:spAutoFit/>
          </a:bodyPr>
          <a:lstStyle/>
          <a:p>
            <a:r>
              <a:rPr lang="zh-CN" altLang="en-US" b="1" dirty="0" smtClean="0">
                <a:solidFill>
                  <a:srgbClr val="FF0000"/>
                </a:solidFill>
              </a:rPr>
              <a:t>此类低价票，建议购票人谨慎购买</a:t>
            </a:r>
            <a:endParaRPr lang="zh-CN" altLang="en-US" b="1" dirty="0">
              <a:solidFill>
                <a:srgbClr val="FF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3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800" decel="100000"/>
                                        <p:tgtEl>
                                          <p:spTgt spid="8"/>
                                        </p:tgtEl>
                                      </p:cBhvr>
                                    </p:animEffect>
                                    <p:anim calcmode="lin" valueType="num">
                                      <p:cBhvr>
                                        <p:cTn id="11" dur="800" decel="100000" fill="hold"/>
                                        <p:tgtEl>
                                          <p:spTgt spid="8"/>
                                        </p:tgtEl>
                                        <p:attrNameLst>
                                          <p:attrName>style.rotation</p:attrName>
                                        </p:attrNameLst>
                                      </p:cBhvr>
                                      <p:tavLst>
                                        <p:tav tm="0">
                                          <p:val>
                                            <p:fltVal val="-90"/>
                                          </p:val>
                                        </p:tav>
                                        <p:tav tm="100000">
                                          <p:val>
                                            <p:fltVal val="0"/>
                                          </p:val>
                                        </p:tav>
                                      </p:tavLst>
                                    </p:anim>
                                    <p:anim calcmode="lin" valueType="num">
                                      <p:cBhvr>
                                        <p:cTn id="12" dur="800" decel="100000" fill="hold"/>
                                        <p:tgtEl>
                                          <p:spTgt spid="8"/>
                                        </p:tgtEl>
                                        <p:attrNameLst>
                                          <p:attrName>ppt_x</p:attrName>
                                        </p:attrNameLst>
                                      </p:cBhvr>
                                      <p:tavLst>
                                        <p:tav tm="0">
                                          <p:val>
                                            <p:strVal val="#ppt_x+0.4"/>
                                          </p:val>
                                        </p:tav>
                                        <p:tav tm="100000">
                                          <p:val>
                                            <p:strVal val="#ppt_x-0.05"/>
                                          </p:val>
                                        </p:tav>
                                      </p:tavLst>
                                    </p:anim>
                                    <p:anim calcmode="lin" valueType="num">
                                      <p:cBhvr>
                                        <p:cTn id="13" dur="800" decel="100000" fill="hold"/>
                                        <p:tgtEl>
                                          <p:spTgt spid="8"/>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107504" y="980728"/>
            <a:ext cx="4052713"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财务报销政策解读</a:t>
            </a:r>
            <a:endParaRPr lang="zh-CN" altLang="en-US" sz="3200" b="1" dirty="0">
              <a:solidFill>
                <a:srgbClr val="FF0000"/>
              </a:solidFill>
              <a:latin typeface="黑体" pitchFamily="49" charset="-122"/>
              <a:ea typeface="黑体" pitchFamily="49" charset="-122"/>
            </a:endParaRPr>
          </a:p>
        </p:txBody>
      </p:sp>
      <p:pic>
        <p:nvPicPr>
          <p:cNvPr id="12" name="图片 11"/>
          <p:cNvPicPr>
            <a:picLocks noChangeAspect="1"/>
          </p:cNvPicPr>
          <p:nvPr/>
        </p:nvPicPr>
        <p:blipFill>
          <a:blip r:embed="rId5" cstate="print"/>
          <a:srcRect/>
          <a:stretch>
            <a:fillRect/>
          </a:stretch>
        </p:blipFill>
        <p:spPr bwMode="auto">
          <a:xfrm>
            <a:off x="611560" y="3140968"/>
            <a:ext cx="7920880" cy="612793"/>
          </a:xfrm>
          <a:prstGeom prst="round2DiagRect">
            <a:avLst>
              <a:gd name="adj1" fmla="val 16667"/>
              <a:gd name="adj2" fmla="val 0"/>
            </a:avLst>
          </a:prstGeom>
          <a:ln w="12700" cap="sq">
            <a:solidFill>
              <a:srgbClr val="FFFFFF"/>
            </a:solidFill>
            <a:miter lim="800000"/>
          </a:ln>
          <a:effectLst>
            <a:outerShdw blurRad="50800" dist="38100" dir="5400000" algn="t" rotWithShape="0">
              <a:prstClr val="black">
                <a:alpha val="40000"/>
              </a:prstClr>
            </a:outerShdw>
          </a:effectLst>
        </p:spPr>
      </p:pic>
      <p:pic>
        <p:nvPicPr>
          <p:cNvPr id="13" name="图片 12"/>
          <p:cNvPicPr>
            <a:picLocks noChangeAspect="1"/>
          </p:cNvPicPr>
          <p:nvPr/>
        </p:nvPicPr>
        <p:blipFill>
          <a:blip r:embed="rId6" cstate="print"/>
          <a:srcRect r="-145" b="40417"/>
          <a:stretch>
            <a:fillRect/>
          </a:stretch>
        </p:blipFill>
        <p:spPr bwMode="auto">
          <a:xfrm>
            <a:off x="467544" y="4653136"/>
            <a:ext cx="7635894" cy="1512168"/>
          </a:xfrm>
          <a:prstGeom prst="round2DiagRect">
            <a:avLst>
              <a:gd name="adj1" fmla="val 16667"/>
              <a:gd name="adj2" fmla="val 0"/>
            </a:avLst>
          </a:prstGeom>
          <a:ln w="12700" cap="sq">
            <a:solidFill>
              <a:srgbClr val="FFFFFF"/>
            </a:solidFill>
            <a:miter lim="800000"/>
          </a:ln>
          <a:effectLst>
            <a:outerShdw blurRad="50800" dist="38100" dir="5400000" algn="t" rotWithShape="0">
              <a:prstClr val="black">
                <a:alpha val="40000"/>
              </a:prstClr>
            </a:outerShdw>
          </a:effectLst>
        </p:spPr>
      </p:pic>
      <p:sp>
        <p:nvSpPr>
          <p:cNvPr id="2056" name="Rectangle 8"/>
          <p:cNvSpPr>
            <a:spLocks noChangeArrowheads="1"/>
          </p:cNvSpPr>
          <p:nvPr/>
        </p:nvSpPr>
        <p:spPr bwMode="auto">
          <a:xfrm>
            <a:off x="323528" y="1556792"/>
            <a:ext cx="730830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27000" algn="l" defTabSz="914400" rtl="0" eaLnBrk="1" fontAlgn="base" latinLnBrk="0" hangingPunct="1">
              <a:lnSpc>
                <a:spcPct val="100000"/>
              </a:lnSpc>
              <a:spcBef>
                <a:spcPct val="0"/>
              </a:spcBef>
              <a:spcAft>
                <a:spcPct val="0"/>
              </a:spcAft>
              <a:buClrTx/>
              <a:buSzTx/>
              <a:buFontTx/>
              <a:buNone/>
              <a:tabLst/>
            </a:pPr>
            <a:r>
              <a:rPr lang="zh-CN" altLang="en-US" dirty="0" smtClean="0">
                <a:solidFill>
                  <a:schemeClr val="dk1"/>
                </a:solidFill>
              </a:rPr>
              <a:t>案例：</a:t>
            </a:r>
          </a:p>
          <a:p>
            <a:pPr marL="0" marR="0" lvl="0" indent="127000" algn="l" defTabSz="914400" rtl="0" eaLnBrk="0" fontAlgn="base" latinLnBrk="0" hangingPunct="0">
              <a:lnSpc>
                <a:spcPct val="100000"/>
              </a:lnSpc>
              <a:spcBef>
                <a:spcPct val="0"/>
              </a:spcBef>
              <a:spcAft>
                <a:spcPct val="0"/>
              </a:spcAft>
              <a:buClrTx/>
              <a:buSzTx/>
              <a:buFontTx/>
              <a:buNone/>
              <a:tabLst/>
            </a:pPr>
            <a:r>
              <a:rPr lang="zh-CN" altLang="en-US" dirty="0" smtClean="0">
                <a:solidFill>
                  <a:schemeClr val="dk1"/>
                </a:solidFill>
              </a:rPr>
              <a:t>  公务人员计划于</a:t>
            </a:r>
            <a:r>
              <a:rPr lang="en-US" altLang="zh-CN" dirty="0" smtClean="0">
                <a:solidFill>
                  <a:schemeClr val="dk1"/>
                </a:solidFill>
              </a:rPr>
              <a:t>3</a:t>
            </a:r>
            <a:r>
              <a:rPr lang="zh-CN" altLang="en-US" dirty="0" smtClean="0">
                <a:solidFill>
                  <a:schemeClr val="dk1"/>
                </a:solidFill>
              </a:rPr>
              <a:t>月</a:t>
            </a:r>
            <a:r>
              <a:rPr lang="en-US" altLang="zh-CN" dirty="0" smtClean="0">
                <a:solidFill>
                  <a:schemeClr val="dk1"/>
                </a:solidFill>
              </a:rPr>
              <a:t>27</a:t>
            </a:r>
            <a:r>
              <a:rPr lang="zh-CN" altLang="en-US" dirty="0" smtClean="0">
                <a:solidFill>
                  <a:schemeClr val="dk1"/>
                </a:solidFill>
              </a:rPr>
              <a:t>日乘坐</a:t>
            </a:r>
            <a:r>
              <a:rPr lang="en-US" altLang="zh-CN" dirty="0" smtClean="0">
                <a:solidFill>
                  <a:schemeClr val="dk1"/>
                </a:solidFill>
              </a:rPr>
              <a:t>MU2102</a:t>
            </a:r>
            <a:r>
              <a:rPr lang="zh-CN" altLang="en-US" dirty="0" smtClean="0">
                <a:solidFill>
                  <a:schemeClr val="dk1"/>
                </a:solidFill>
              </a:rPr>
              <a:t>由北京飞往西安。政府采购机票管理网站该航班的最低公务票价为</a:t>
            </a:r>
            <a:r>
              <a:rPr lang="en-US" altLang="zh-CN" dirty="0" smtClean="0">
                <a:solidFill>
                  <a:schemeClr val="dk1"/>
                </a:solidFill>
              </a:rPr>
              <a:t>670</a:t>
            </a:r>
            <a:r>
              <a:rPr lang="zh-CN" altLang="en-US" dirty="0" smtClean="0">
                <a:solidFill>
                  <a:schemeClr val="dk1"/>
                </a:solidFill>
              </a:rPr>
              <a:t>元。相较之下，某电商网站平台的最低票价为</a:t>
            </a:r>
            <a:r>
              <a:rPr lang="en-US" altLang="zh-CN" dirty="0" smtClean="0">
                <a:solidFill>
                  <a:schemeClr val="dk1"/>
                </a:solidFill>
              </a:rPr>
              <a:t>650</a:t>
            </a:r>
            <a:r>
              <a:rPr lang="zh-CN" altLang="en-US" dirty="0" smtClean="0">
                <a:solidFill>
                  <a:schemeClr val="dk1"/>
                </a:solidFill>
              </a:rPr>
              <a:t>元。（见下图）</a:t>
            </a:r>
          </a:p>
          <a:p>
            <a:pPr marL="0" marR="0" lvl="0" indent="127000" algn="l" defTabSz="914400" rtl="0" eaLnBrk="0" fontAlgn="base" latinLnBrk="0" hangingPunct="0">
              <a:lnSpc>
                <a:spcPct val="100000"/>
              </a:lnSpc>
              <a:spcBef>
                <a:spcPct val="0"/>
              </a:spcBef>
              <a:spcAft>
                <a:spcPct val="0"/>
              </a:spcAft>
              <a:buClrTx/>
              <a:buSzTx/>
              <a:buFontTx/>
              <a:buNone/>
              <a:tabLst/>
            </a:pPr>
            <a:r>
              <a:rPr lang="zh-CN" altLang="en-US" dirty="0" smtClean="0">
                <a:solidFill>
                  <a:schemeClr val="dk1"/>
                </a:solidFill>
              </a:rPr>
              <a:t>  政府采购机票管理网站价格：</a:t>
            </a:r>
          </a:p>
          <a:p>
            <a:pPr marL="0" marR="0" lvl="0" indent="12700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057" name="Rectangle 9"/>
          <p:cNvSpPr>
            <a:spLocks noChangeArrowheads="1"/>
          </p:cNvSpPr>
          <p:nvPr/>
        </p:nvSpPr>
        <p:spPr bwMode="auto">
          <a:xfrm>
            <a:off x="395536" y="4113947"/>
            <a:ext cx="192873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127000" eaLnBrk="0" fontAlgn="base" hangingPunct="0">
              <a:spcBef>
                <a:spcPct val="0"/>
              </a:spcBef>
              <a:spcAft>
                <a:spcPct val="0"/>
              </a:spcAft>
            </a:pPr>
            <a:r>
              <a:rPr lang="zh-CN" altLang="en-US" dirty="0" smtClean="0">
                <a:solidFill>
                  <a:schemeClr val="dk1"/>
                </a:solidFill>
              </a:rPr>
              <a:t>电商平台价格：</a:t>
            </a:r>
          </a:p>
          <a:p>
            <a:pPr marL="0" marR="0" lvl="0" indent="127000" algn="l" defTabSz="914400" rtl="0" eaLnBrk="0" fontAlgn="base" latinLnBrk="0" hangingPunct="0">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058" name="Rectangle 10"/>
          <p:cNvSpPr>
            <a:spLocks noChangeArrowheads="1"/>
          </p:cNvSpPr>
          <p:nvPr/>
        </p:nvSpPr>
        <p:spPr bwMode="auto">
          <a:xfrm>
            <a:off x="227013" y="2105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107504" y="980728"/>
            <a:ext cx="4052713"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财务报销政策解读</a:t>
            </a:r>
            <a:endParaRPr lang="zh-CN" altLang="en-US" sz="3200" b="1" dirty="0">
              <a:solidFill>
                <a:srgbClr val="FF0000"/>
              </a:solidFill>
              <a:latin typeface="黑体" pitchFamily="49" charset="-122"/>
              <a:ea typeface="黑体" pitchFamily="49" charset="-122"/>
            </a:endParaRPr>
          </a:p>
        </p:txBody>
      </p:sp>
      <p:sp>
        <p:nvSpPr>
          <p:cNvPr id="2058" name="Rectangle 10"/>
          <p:cNvSpPr>
            <a:spLocks noChangeArrowheads="1"/>
          </p:cNvSpPr>
          <p:nvPr/>
        </p:nvSpPr>
        <p:spPr bwMode="auto">
          <a:xfrm>
            <a:off x="227013" y="2105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92162" name="图片 10"/>
          <p:cNvPicPr>
            <a:picLocks noChangeAspect="1" noChangeArrowheads="1"/>
          </p:cNvPicPr>
          <p:nvPr/>
        </p:nvPicPr>
        <p:blipFill>
          <a:blip r:embed="rId5" cstate="print"/>
          <a:srcRect/>
          <a:stretch>
            <a:fillRect/>
          </a:stretch>
        </p:blipFill>
        <p:spPr bwMode="auto">
          <a:xfrm>
            <a:off x="2123728" y="1556792"/>
            <a:ext cx="5267325" cy="2038350"/>
          </a:xfrm>
          <a:prstGeom prst="rect">
            <a:avLst/>
          </a:prstGeom>
          <a:noFill/>
        </p:spPr>
      </p:pic>
      <p:pic>
        <p:nvPicPr>
          <p:cNvPr id="92161" name="图片 7"/>
          <p:cNvPicPr>
            <a:picLocks noChangeAspect="1" noChangeArrowheads="1"/>
          </p:cNvPicPr>
          <p:nvPr/>
        </p:nvPicPr>
        <p:blipFill>
          <a:blip r:embed="rId6" cstate="print"/>
          <a:srcRect/>
          <a:stretch>
            <a:fillRect/>
          </a:stretch>
        </p:blipFill>
        <p:spPr bwMode="auto">
          <a:xfrm>
            <a:off x="2123728" y="3552825"/>
            <a:ext cx="5267325" cy="3305175"/>
          </a:xfrm>
          <a:prstGeom prst="rect">
            <a:avLst/>
          </a:prstGeom>
          <a:noFill/>
        </p:spPr>
      </p:pic>
      <p:sp>
        <p:nvSpPr>
          <p:cNvPr id="921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2164" name="Rectangle 4"/>
          <p:cNvSpPr>
            <a:spLocks noChangeArrowheads="1"/>
          </p:cNvSpPr>
          <p:nvPr/>
        </p:nvSpPr>
        <p:spPr bwMode="auto">
          <a:xfrm>
            <a:off x="227013" y="2495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270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92165" name="Rectangle 5"/>
          <p:cNvSpPr>
            <a:spLocks noChangeArrowheads="1"/>
          </p:cNvSpPr>
          <p:nvPr/>
        </p:nvSpPr>
        <p:spPr bwMode="auto">
          <a:xfrm>
            <a:off x="227013" y="5800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107504" y="980728"/>
            <a:ext cx="4052713"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财务报销政策解读</a:t>
            </a:r>
            <a:endParaRPr lang="zh-CN" altLang="en-US" sz="3200" b="1" dirty="0">
              <a:solidFill>
                <a:srgbClr val="FF0000"/>
              </a:solidFill>
              <a:latin typeface="黑体" pitchFamily="49" charset="-122"/>
              <a:ea typeface="黑体" pitchFamily="49" charset="-122"/>
            </a:endParaRPr>
          </a:p>
        </p:txBody>
      </p:sp>
      <p:sp>
        <p:nvSpPr>
          <p:cNvPr id="4" name="矩形 3"/>
          <p:cNvSpPr/>
          <p:nvPr/>
        </p:nvSpPr>
        <p:spPr>
          <a:xfrm>
            <a:off x="899592" y="2204864"/>
            <a:ext cx="7272808" cy="3046988"/>
          </a:xfrm>
          <a:prstGeom prst="rect">
            <a:avLst/>
          </a:prstGeom>
        </p:spPr>
        <p:txBody>
          <a:bodyPr wrap="square">
            <a:spAutoFit/>
          </a:bodyPr>
          <a:lstStyle/>
          <a:p>
            <a:r>
              <a:rPr lang="zh-CN" altLang="en-US" sz="2400" b="1" dirty="0" smtClean="0">
                <a:effectLst>
                  <a:outerShdw blurRad="38100" dist="38100" dir="2700000" algn="tl">
                    <a:srgbClr val="000000">
                      <a:alpha val="43137"/>
                    </a:srgbClr>
                  </a:outerShdw>
                </a:effectLst>
              </a:rPr>
              <a:t>    （四）</a:t>
            </a:r>
            <a:r>
              <a:rPr lang="en-US" altLang="zh-CN" sz="2400" b="1" dirty="0" smtClean="0">
                <a:effectLst>
                  <a:outerShdw blurRad="38100" dist="38100" dir="2700000" algn="tl">
                    <a:srgbClr val="000000">
                      <a:alpha val="43137"/>
                    </a:srgbClr>
                  </a:outerShdw>
                </a:effectLst>
              </a:rPr>
              <a:t> </a:t>
            </a:r>
            <a:r>
              <a:rPr lang="zh-CN" altLang="zh-CN" sz="2400" b="1" dirty="0" smtClean="0">
                <a:effectLst>
                  <a:outerShdw blurRad="38100" dist="38100" dir="2700000" algn="tl">
                    <a:srgbClr val="000000">
                      <a:alpha val="43137"/>
                    </a:srgbClr>
                  </a:outerShdw>
                </a:effectLst>
              </a:rPr>
              <a:t>网站自助购票是通过网上支付的在线交易，无法打印刷卡凭据。因此购票人使用公务卡在政府采购机票管理网站（</a:t>
            </a:r>
            <a:r>
              <a:rPr lang="en-US" altLang="zh-CN" sz="2400" b="1" dirty="0" smtClean="0">
                <a:effectLst>
                  <a:outerShdw blurRad="38100" dist="38100" dir="2700000" algn="tl">
                    <a:srgbClr val="000000">
                      <a:alpha val="43137"/>
                    </a:srgbClr>
                  </a:outerShdw>
                </a:effectLst>
              </a:rPr>
              <a:t>www.gpticket.org</a:t>
            </a:r>
            <a:r>
              <a:rPr lang="zh-CN" altLang="zh-CN" sz="2400" b="1" dirty="0" smtClean="0">
                <a:effectLst>
                  <a:outerShdw blurRad="38100" dist="38100" dir="2700000" algn="tl">
                    <a:srgbClr val="000000">
                      <a:alpha val="43137"/>
                    </a:srgbClr>
                  </a:outerShdw>
                </a:effectLst>
              </a:rPr>
              <a:t>）购票的，如果预算单位财务报销制度要求在报销时填写公务卡消费信息，购票人可通过公务卡发卡银行的</a:t>
            </a:r>
            <a:r>
              <a:rPr lang="zh-CN" altLang="zh-CN" sz="2400" b="1" dirty="0" smtClean="0">
                <a:solidFill>
                  <a:srgbClr val="FF0000"/>
                </a:solidFill>
                <a:effectLst>
                  <a:outerShdw blurRad="38100" dist="38100" dir="2700000" algn="tl">
                    <a:srgbClr val="000000">
                      <a:alpha val="43137"/>
                    </a:srgbClr>
                  </a:outerShdw>
                </a:effectLst>
              </a:rPr>
              <a:t>网上银行或银行客服电话</a:t>
            </a:r>
            <a:r>
              <a:rPr lang="zh-CN" altLang="zh-CN" sz="2400" b="1" dirty="0" smtClean="0">
                <a:effectLst>
                  <a:outerShdw blurRad="38100" dist="38100" dir="2700000" algn="tl">
                    <a:srgbClr val="000000">
                      <a:alpha val="43137"/>
                    </a:srgbClr>
                  </a:outerShdw>
                </a:effectLst>
              </a:rPr>
              <a:t>查询公务卡消费日期及金额，也可登录政府采购机票管理网站查询</a:t>
            </a:r>
            <a:r>
              <a:rPr lang="zh-CN" altLang="zh-CN" sz="2400" b="1" dirty="0" smtClean="0">
                <a:solidFill>
                  <a:srgbClr val="FF0000"/>
                </a:solidFill>
                <a:effectLst>
                  <a:outerShdw blurRad="38100" dist="38100" dir="2700000" algn="tl">
                    <a:srgbClr val="000000">
                      <a:alpha val="43137"/>
                    </a:srgbClr>
                  </a:outerShdw>
                </a:effectLst>
              </a:rPr>
              <a:t>机票查验单</a:t>
            </a:r>
            <a:r>
              <a:rPr lang="zh-CN" altLang="zh-CN" sz="2400" b="1" dirty="0" smtClean="0">
                <a:effectLst>
                  <a:outerShdw blurRad="38100" dist="38100" dir="2700000" algn="tl">
                    <a:srgbClr val="000000">
                      <a:alpha val="43137"/>
                    </a:srgbClr>
                  </a:outerShdw>
                </a:effectLst>
              </a:rPr>
              <a:t>，参考查验单上的出票时间和金额。</a:t>
            </a:r>
            <a:endParaRPr lang="zh-CN" altLang="en-US" sz="2400" b="1" dirty="0">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107504" y="980728"/>
            <a:ext cx="4052713"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财务报销政策解读</a:t>
            </a:r>
            <a:endParaRPr lang="zh-CN" altLang="en-US" sz="3200" b="1" dirty="0">
              <a:solidFill>
                <a:srgbClr val="FF0000"/>
              </a:solidFill>
              <a:latin typeface="黑体" pitchFamily="49" charset="-122"/>
              <a:ea typeface="黑体" pitchFamily="49" charset="-122"/>
            </a:endParaRPr>
          </a:p>
        </p:txBody>
      </p:sp>
      <p:sp>
        <p:nvSpPr>
          <p:cNvPr id="79873" name="Rectangle 1"/>
          <p:cNvSpPr>
            <a:spLocks noChangeArrowheads="1"/>
          </p:cNvSpPr>
          <p:nvPr/>
        </p:nvSpPr>
        <p:spPr bwMode="auto">
          <a:xfrm>
            <a:off x="899592" y="2492896"/>
            <a:ext cx="7488832" cy="1810647"/>
          </a:xfrm>
          <a:prstGeom prst="rect">
            <a:avLst/>
          </a:prstGeom>
          <a:noFill/>
          <a:ln w="9525">
            <a:noFill/>
            <a:miter lim="800000"/>
            <a:headEnd/>
            <a:tailEnd/>
          </a:ln>
          <a:effectLst/>
        </p:spPr>
        <p:txBody>
          <a:bodyPr vert="horz" wrap="square" lIns="91440" tIns="165048" rIns="91440" bIns="165048" numCol="1" anchor="ctr" anchorCtr="0" compatLnSpc="1">
            <a:prstTxWarp prst="textNoShape">
              <a:avLst/>
            </a:prstTxWarp>
            <a:spAutoFit/>
          </a:bodyPr>
          <a:lstStyle/>
          <a:p>
            <a:pPr marR="0" lvl="0" indent="355600" fontAlgn="base">
              <a:lnSpc>
                <a:spcPct val="100000"/>
              </a:lnSpc>
              <a:spcBef>
                <a:spcPct val="0"/>
              </a:spcBef>
              <a:spcAft>
                <a:spcPct val="0"/>
              </a:spcAft>
              <a:buClrTx/>
              <a:buSzTx/>
              <a:buFontTx/>
              <a:buNone/>
              <a:tabLst/>
            </a:pPr>
            <a:r>
              <a:rPr lang="zh-CN" altLang="en-US" sz="2400" b="1" dirty="0" smtClean="0">
                <a:effectLst>
                  <a:outerShdw blurRad="38100" dist="38100" dir="2700000" algn="tl">
                    <a:srgbClr val="000000">
                      <a:alpha val="43137"/>
                    </a:srgbClr>
                  </a:outerShdw>
                </a:effectLst>
              </a:rPr>
              <a:t>（五）报销公务机票的退票手续费，可依据各航空公司和机票销售代理机构出具的</a:t>
            </a:r>
            <a:r>
              <a:rPr lang="zh-CN" altLang="en-US" sz="2400" b="1" dirty="0" smtClean="0">
                <a:solidFill>
                  <a:srgbClr val="FF0000"/>
                </a:solidFill>
                <a:effectLst>
                  <a:outerShdw blurRad="38100" dist="38100" dir="2700000" algn="tl">
                    <a:srgbClr val="000000">
                      <a:alpha val="43137"/>
                    </a:srgbClr>
                  </a:outerShdw>
                </a:effectLst>
              </a:rPr>
              <a:t>退款单据</a:t>
            </a:r>
            <a:r>
              <a:rPr lang="zh-CN" altLang="en-US" sz="2400" b="1" dirty="0" smtClean="0">
                <a:effectLst>
                  <a:outerShdw blurRad="38100" dist="38100" dir="2700000" algn="tl">
                    <a:srgbClr val="000000">
                      <a:alpha val="43137"/>
                    </a:srgbClr>
                  </a:outerShdw>
                </a:effectLst>
              </a:rPr>
              <a:t>作为报销凭证。</a:t>
            </a:r>
          </a:p>
          <a:p>
            <a:pPr marR="0" lvl="0" indent="355600" fontAlgn="base">
              <a:lnSpc>
                <a:spcPct val="100000"/>
              </a:lnSpc>
              <a:spcBef>
                <a:spcPct val="0"/>
              </a:spcBef>
              <a:spcAft>
                <a:spcPct val="0"/>
              </a:spcAft>
              <a:buClrTx/>
              <a:buSzTx/>
              <a:buFontTx/>
              <a:buNone/>
              <a:tabLst/>
            </a:pPr>
            <a:endParaRPr lang="zh-CN" altLang="en-US" sz="2400" b="1" dirty="0" smtClean="0">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4" cstate="print">
            <a:lum bright="30000"/>
          </a:blip>
          <a:srcRect l="5918" t="6019" r="2357" b="61478"/>
          <a:stretch>
            <a:fillRect/>
          </a:stretch>
        </p:blipFill>
        <p:spPr bwMode="auto">
          <a:xfrm>
            <a:off x="603560" y="4221088"/>
            <a:ext cx="3968440"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6" name="Picture 4"/>
          <p:cNvPicPr>
            <a:picLocks noChangeAspect="1" noChangeArrowheads="1"/>
          </p:cNvPicPr>
          <p:nvPr/>
        </p:nvPicPr>
        <p:blipFill>
          <a:blip r:embed="rId5" cstate="print">
            <a:lum bright="30000"/>
          </a:blip>
          <a:srcRect/>
          <a:stretch>
            <a:fillRect/>
          </a:stretch>
        </p:blipFill>
        <p:spPr bwMode="auto">
          <a:xfrm>
            <a:off x="4932040" y="4221088"/>
            <a:ext cx="3705398"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107504" y="980728"/>
            <a:ext cx="4052713"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财务报销政策解读</a:t>
            </a:r>
            <a:endParaRPr lang="zh-CN" altLang="en-US" sz="3200" b="1" dirty="0">
              <a:solidFill>
                <a:srgbClr val="FF0000"/>
              </a:solidFill>
              <a:latin typeface="黑体" pitchFamily="49" charset="-122"/>
              <a:ea typeface="黑体" pitchFamily="49" charset="-122"/>
            </a:endParaRPr>
          </a:p>
        </p:txBody>
      </p:sp>
      <p:sp>
        <p:nvSpPr>
          <p:cNvPr id="80897" name="Rectangle 1"/>
          <p:cNvSpPr>
            <a:spLocks noChangeArrowheads="1"/>
          </p:cNvSpPr>
          <p:nvPr/>
        </p:nvSpPr>
        <p:spPr bwMode="auto">
          <a:xfrm>
            <a:off x="827584" y="1988840"/>
            <a:ext cx="7704856" cy="2179979"/>
          </a:xfrm>
          <a:prstGeom prst="rect">
            <a:avLst/>
          </a:prstGeom>
          <a:noFill/>
          <a:ln w="9525">
            <a:noFill/>
            <a:miter lim="800000"/>
            <a:headEnd/>
            <a:tailEnd/>
          </a:ln>
          <a:effectLst/>
        </p:spPr>
        <p:txBody>
          <a:bodyPr vert="horz" wrap="square" lIns="91440" tIns="165048" rIns="91440" bIns="165048" numCol="1" anchor="ctr" anchorCtr="0" compatLnSpc="1">
            <a:prstTxWarp prst="textNoShape">
              <a:avLst/>
            </a:prstTxWarp>
            <a:spAutoFit/>
          </a:bodyPr>
          <a:lstStyle/>
          <a:p>
            <a:pPr indent="355600" fontAlgn="base">
              <a:spcBef>
                <a:spcPct val="0"/>
              </a:spcBef>
              <a:spcAft>
                <a:spcPct val="0"/>
              </a:spcAft>
            </a:pPr>
            <a:r>
              <a:rPr lang="zh-CN" altLang="en-US" sz="2400" b="1" dirty="0" smtClean="0">
                <a:effectLst>
                  <a:outerShdw blurRad="38100" dist="38100" dir="2700000" algn="tl">
                    <a:srgbClr val="000000">
                      <a:alpha val="43137"/>
                    </a:srgbClr>
                  </a:outerShdw>
                </a:effectLst>
              </a:rPr>
              <a:t>（六）预算单位财务部门如需对购票单位、购票时间、购票价格及购票验证方式等信息进行核实的，可登录政府采购机票管理网站（</a:t>
            </a:r>
            <a:r>
              <a:rPr lang="zh-CN" altLang="zh-CN" sz="2400" b="1" dirty="0" smtClean="0">
                <a:effectLst>
                  <a:outerShdw blurRad="38100" dist="38100" dir="2700000" algn="tl">
                    <a:srgbClr val="000000">
                      <a:alpha val="43137"/>
                    </a:srgbClr>
                  </a:outerShdw>
                </a:effectLst>
              </a:rPr>
              <a:t>www.gpticket.org</a:t>
            </a:r>
            <a:r>
              <a:rPr lang="zh-CN" altLang="en-US" sz="2400" b="1" dirty="0" smtClean="0">
                <a:effectLst>
                  <a:outerShdw blurRad="38100" dist="38100" dir="2700000" algn="tl">
                    <a:srgbClr val="000000">
                      <a:alpha val="43137"/>
                    </a:srgbClr>
                  </a:outerShdw>
                </a:effectLst>
              </a:rPr>
              <a:t>）按照机票查验号码查询。</a:t>
            </a:r>
          </a:p>
          <a:p>
            <a:pPr indent="355600" fontAlgn="base">
              <a:spcBef>
                <a:spcPct val="0"/>
              </a:spcBef>
              <a:spcAft>
                <a:spcPct val="0"/>
              </a:spcAft>
            </a:pPr>
            <a:endParaRPr lang="zh-CN" altLang="en-US" sz="2400" b="1" dirty="0" smtClean="0">
              <a:effectLst>
                <a:outerShdw blurRad="38100" dist="38100" dir="2700000" algn="tl">
                  <a:srgbClr val="000000">
                    <a:alpha val="43137"/>
                  </a:srgbClr>
                </a:outerShdw>
              </a:effectLst>
            </a:endParaRPr>
          </a:p>
        </p:txBody>
      </p:sp>
      <p:pic>
        <p:nvPicPr>
          <p:cNvPr id="7171" name="图片 4" descr="https://www.gpticket.org/static/images/querymanual02.jpg"/>
          <p:cNvPicPr>
            <a:picLocks noChangeAspect="1" noChangeArrowheads="1"/>
          </p:cNvPicPr>
          <p:nvPr/>
        </p:nvPicPr>
        <p:blipFill>
          <a:blip r:embed="rId4" cstate="print"/>
          <a:srcRect/>
          <a:stretch>
            <a:fillRect/>
          </a:stretch>
        </p:blipFill>
        <p:spPr bwMode="auto">
          <a:xfrm>
            <a:off x="971600" y="3789040"/>
            <a:ext cx="7347763" cy="201622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107504" y="980728"/>
            <a:ext cx="4052713"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财务报销政策解读</a:t>
            </a:r>
            <a:endParaRPr lang="zh-CN" altLang="en-US" sz="3200" b="1" dirty="0">
              <a:solidFill>
                <a:srgbClr val="FF0000"/>
              </a:solidFill>
              <a:latin typeface="黑体" pitchFamily="49" charset="-122"/>
              <a:ea typeface="黑体" pitchFamily="49" charset="-122"/>
            </a:endParaRPr>
          </a:p>
        </p:txBody>
      </p:sp>
      <p:pic>
        <p:nvPicPr>
          <p:cNvPr id="6146" name="图片 7" descr="https://www.gpticket.org/static/images/querymanual03.jpg"/>
          <p:cNvPicPr>
            <a:picLocks noChangeAspect="1" noChangeArrowheads="1"/>
          </p:cNvPicPr>
          <p:nvPr/>
        </p:nvPicPr>
        <p:blipFill>
          <a:blip r:embed="rId4" cstate="print"/>
          <a:srcRect/>
          <a:stretch>
            <a:fillRect/>
          </a:stretch>
        </p:blipFill>
        <p:spPr bwMode="auto">
          <a:xfrm>
            <a:off x="1331640" y="1844824"/>
            <a:ext cx="6768752" cy="2832011"/>
          </a:xfrm>
          <a:prstGeom prst="rect">
            <a:avLst/>
          </a:prstGeom>
          <a:noFill/>
          <a:ln w="9525">
            <a:noFill/>
            <a:miter lim="800000"/>
            <a:headEnd/>
            <a:tailEnd/>
          </a:ln>
        </p:spPr>
      </p:pic>
      <p:sp>
        <p:nvSpPr>
          <p:cNvPr id="5" name="Rectangle 1"/>
          <p:cNvSpPr>
            <a:spLocks noChangeArrowheads="1"/>
          </p:cNvSpPr>
          <p:nvPr/>
        </p:nvSpPr>
        <p:spPr bwMode="auto">
          <a:xfrm>
            <a:off x="827584" y="4561389"/>
            <a:ext cx="7704856" cy="2179979"/>
          </a:xfrm>
          <a:prstGeom prst="rect">
            <a:avLst/>
          </a:prstGeom>
          <a:noFill/>
          <a:ln w="9525">
            <a:noFill/>
            <a:miter lim="800000"/>
            <a:headEnd/>
            <a:tailEnd/>
          </a:ln>
          <a:effectLst/>
        </p:spPr>
        <p:txBody>
          <a:bodyPr vert="horz" wrap="square" lIns="91440" tIns="165048" rIns="91440" bIns="165048" numCol="1" anchor="ctr" anchorCtr="0" compatLnSpc="1">
            <a:prstTxWarp prst="textNoShape">
              <a:avLst/>
            </a:prstTxWarp>
            <a:spAutoFit/>
          </a:bodyPr>
          <a:lstStyle/>
          <a:p>
            <a:pPr indent="355600" fontAlgn="base">
              <a:spcBef>
                <a:spcPct val="0"/>
              </a:spcBef>
              <a:spcAft>
                <a:spcPct val="0"/>
              </a:spcAft>
            </a:pPr>
            <a:r>
              <a:rPr lang="zh-CN" altLang="en-US" sz="2400" b="1" dirty="0" smtClean="0">
                <a:effectLst>
                  <a:outerShdw blurRad="38100" dist="38100" dir="2700000" algn="tl">
                    <a:srgbClr val="000000">
                      <a:alpha val="43137"/>
                    </a:srgbClr>
                  </a:outerShdw>
                </a:effectLst>
              </a:rPr>
              <a:t>机票查验号码：</a:t>
            </a:r>
            <a:r>
              <a:rPr lang="en-US" altLang="zh-CN" sz="2400" b="1" dirty="0" smtClean="0">
                <a:effectLst>
                  <a:outerShdw blurRad="38100" dist="38100" dir="2700000" algn="tl">
                    <a:srgbClr val="000000">
                      <a:alpha val="43137"/>
                    </a:srgbClr>
                  </a:outerShdw>
                </a:effectLst>
              </a:rPr>
              <a:t>GP+12</a:t>
            </a:r>
            <a:r>
              <a:rPr lang="zh-CN" altLang="en-US" sz="2400" b="1" dirty="0" smtClean="0">
                <a:effectLst>
                  <a:outerShdw blurRad="38100" dist="38100" dir="2700000" algn="tl">
                    <a:srgbClr val="000000">
                      <a:alpha val="43137"/>
                    </a:srgbClr>
                  </a:outerShdw>
                </a:effectLst>
              </a:rPr>
              <a:t>位数字</a:t>
            </a:r>
            <a:endParaRPr lang="en-US" altLang="zh-CN" sz="2400" b="1" dirty="0" smtClean="0">
              <a:effectLst>
                <a:outerShdw blurRad="38100" dist="38100" dir="2700000" algn="tl">
                  <a:srgbClr val="000000">
                    <a:alpha val="43137"/>
                  </a:srgbClr>
                </a:outerShdw>
              </a:effectLst>
            </a:endParaRPr>
          </a:p>
          <a:p>
            <a:pPr indent="355600" fontAlgn="base">
              <a:spcBef>
                <a:spcPct val="0"/>
              </a:spcBef>
              <a:spcAft>
                <a:spcPct val="0"/>
              </a:spcAft>
            </a:pPr>
            <a:endParaRPr lang="en-US" altLang="zh-CN" sz="2400" b="1" dirty="0" smtClean="0">
              <a:effectLst>
                <a:outerShdw blurRad="38100" dist="38100" dir="2700000" algn="tl">
                  <a:srgbClr val="000000">
                    <a:alpha val="43137"/>
                  </a:srgbClr>
                </a:outerShdw>
              </a:effectLst>
            </a:endParaRPr>
          </a:p>
          <a:p>
            <a:pPr indent="355600" fontAlgn="base">
              <a:spcBef>
                <a:spcPct val="0"/>
              </a:spcBef>
              <a:spcAft>
                <a:spcPct val="0"/>
              </a:spcAft>
            </a:pPr>
            <a:r>
              <a:rPr lang="zh-CN" altLang="en-US" sz="2400" b="1" dirty="0" smtClean="0">
                <a:effectLst>
                  <a:outerShdw blurRad="38100" dist="38100" dir="2700000" algn="tl">
                    <a:srgbClr val="000000">
                      <a:alpha val="43137"/>
                    </a:srgbClr>
                  </a:outerShdw>
                </a:effectLst>
              </a:rPr>
              <a:t>旅客姓名输入格式：与</a:t>
            </a:r>
            <a:r>
              <a:rPr lang="en-US" altLang="zh-CN" sz="2400" b="1" dirty="0" smtClean="0">
                <a:effectLst>
                  <a:outerShdw blurRad="38100" dist="38100" dir="2700000" algn="tl">
                    <a:srgbClr val="000000">
                      <a:alpha val="43137"/>
                    </a:srgbClr>
                  </a:outerShdw>
                </a:effectLst>
              </a:rPr>
              <a:t>《</a:t>
            </a:r>
            <a:r>
              <a:rPr lang="zh-CN" altLang="en-US" sz="2400" b="1" dirty="0" smtClean="0">
                <a:effectLst>
                  <a:outerShdw blurRad="38100" dist="38100" dir="2700000" algn="tl">
                    <a:srgbClr val="000000">
                      <a:alpha val="43137"/>
                    </a:srgbClr>
                  </a:outerShdw>
                </a:effectLst>
              </a:rPr>
              <a:t>行程单</a:t>
            </a:r>
            <a:r>
              <a:rPr lang="en-US" altLang="zh-CN" sz="2400" b="1" dirty="0" smtClean="0">
                <a:effectLst>
                  <a:outerShdw blurRad="38100" dist="38100" dir="2700000" algn="tl">
                    <a:srgbClr val="000000">
                      <a:alpha val="43137"/>
                    </a:srgbClr>
                  </a:outerShdw>
                </a:effectLst>
              </a:rPr>
              <a:t>》</a:t>
            </a:r>
            <a:r>
              <a:rPr lang="zh-CN" altLang="en-US" sz="2400" b="1" dirty="0" smtClean="0">
                <a:effectLst>
                  <a:outerShdw blurRad="38100" dist="38100" dir="2700000" algn="tl">
                    <a:srgbClr val="000000">
                      <a:alpha val="43137"/>
                    </a:srgbClr>
                  </a:outerShdw>
                </a:effectLst>
              </a:rPr>
              <a:t>上一致，</a:t>
            </a:r>
            <a:endParaRPr lang="en-US" altLang="zh-CN" sz="2400" b="1" dirty="0" smtClean="0">
              <a:effectLst>
                <a:outerShdw blurRad="38100" dist="38100" dir="2700000" algn="tl">
                  <a:srgbClr val="000000">
                    <a:alpha val="43137"/>
                  </a:srgbClr>
                </a:outerShdw>
              </a:effectLst>
            </a:endParaRPr>
          </a:p>
          <a:p>
            <a:pPr indent="355600" fontAlgn="base">
              <a:spcBef>
                <a:spcPct val="0"/>
              </a:spcBef>
              <a:spcAft>
                <a:spcPct val="0"/>
              </a:spcAft>
            </a:pPr>
            <a:r>
              <a:rPr lang="zh-CN" altLang="en-US" sz="2400" b="1" dirty="0" smtClean="0">
                <a:effectLst>
                  <a:outerShdw blurRad="38100" dist="38100" dir="2700000" algn="tl">
                    <a:srgbClr val="000000">
                      <a:alpha val="43137"/>
                    </a:srgbClr>
                  </a:outerShdw>
                </a:effectLst>
              </a:rPr>
              <a:t>                 国内机票：中文姓名，王毅</a:t>
            </a:r>
            <a:endParaRPr lang="en-US" altLang="zh-CN" sz="2400" b="1" dirty="0" smtClean="0">
              <a:effectLst>
                <a:outerShdw blurRad="38100" dist="38100" dir="2700000" algn="tl">
                  <a:srgbClr val="000000">
                    <a:alpha val="43137"/>
                  </a:srgbClr>
                </a:outerShdw>
              </a:effectLst>
            </a:endParaRPr>
          </a:p>
          <a:p>
            <a:pPr indent="355600" fontAlgn="base">
              <a:spcBef>
                <a:spcPct val="0"/>
              </a:spcBef>
              <a:spcAft>
                <a:spcPct val="0"/>
              </a:spcAft>
            </a:pPr>
            <a:r>
              <a:rPr lang="zh-CN" altLang="en-US" sz="2400" b="1" dirty="0" smtClean="0">
                <a:effectLst>
                  <a:outerShdw blurRad="38100" dist="38100" dir="2700000" algn="tl">
                    <a:srgbClr val="000000">
                      <a:alpha val="43137"/>
                    </a:srgbClr>
                  </a:outerShdw>
                </a:effectLst>
              </a:rPr>
              <a:t>                 国际机票：英文拼写，</a:t>
            </a:r>
            <a:r>
              <a:rPr lang="en-US" altLang="zh-CN" sz="2400" b="1" dirty="0" smtClean="0">
                <a:effectLst>
                  <a:outerShdw blurRad="38100" dist="38100" dir="2700000" algn="tl">
                    <a:srgbClr val="000000">
                      <a:alpha val="43137"/>
                    </a:srgbClr>
                  </a:outerShdw>
                </a:effectLst>
              </a:rPr>
              <a:t>WANG/YI</a:t>
            </a:r>
            <a:endParaRPr lang="zh-CN" altLang="en-US" sz="2400" b="1" dirty="0" smtClean="0">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1" name="矩形 20"/>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政策要点</a:t>
            </a:r>
            <a:endParaRPr lang="zh-CN" altLang="en-US" sz="3200" b="1" dirty="0">
              <a:solidFill>
                <a:srgbClr val="FF0000"/>
              </a:solidFill>
              <a:latin typeface="黑体" pitchFamily="49" charset="-122"/>
              <a:ea typeface="黑体" pitchFamily="49" charset="-122"/>
            </a:endParaRPr>
          </a:p>
        </p:txBody>
      </p:sp>
      <p:grpSp>
        <p:nvGrpSpPr>
          <p:cNvPr id="2" name="组合 23"/>
          <p:cNvGrpSpPr/>
          <p:nvPr/>
        </p:nvGrpSpPr>
        <p:grpSpPr>
          <a:xfrm>
            <a:off x="467544" y="1628800"/>
            <a:ext cx="4752528" cy="576064"/>
            <a:chOff x="683568" y="1700808"/>
            <a:chExt cx="4752528" cy="576064"/>
          </a:xfrm>
        </p:grpSpPr>
        <p:sp>
          <p:nvSpPr>
            <p:cNvPr id="22" name="矩形 21"/>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公务卡信息验证</a:t>
              </a:r>
              <a:endParaRPr lang="zh-CN" altLang="en-US" sz="2400" b="1" dirty="0">
                <a:latin typeface="黑体" pitchFamily="49" charset="-122"/>
                <a:ea typeface="黑体" pitchFamily="49" charset="-122"/>
              </a:endParaRPr>
            </a:p>
          </p:txBody>
        </p:sp>
        <p:sp>
          <p:nvSpPr>
            <p:cNvPr id="23" name="矩形 22"/>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grpSp>
      <p:grpSp>
        <p:nvGrpSpPr>
          <p:cNvPr id="15" name="组合 15"/>
          <p:cNvGrpSpPr/>
          <p:nvPr/>
        </p:nvGrpSpPr>
        <p:grpSpPr>
          <a:xfrm>
            <a:off x="7092280" y="5331639"/>
            <a:ext cx="1584176" cy="1265713"/>
            <a:chOff x="5940152" y="2924944"/>
            <a:chExt cx="2719387" cy="2057801"/>
          </a:xfrm>
        </p:grpSpPr>
        <p:pic>
          <p:nvPicPr>
            <p:cNvPr id="16" name="Picture 2" descr="C:\Users\caacsc\AppData\Roaming\Tencent\Users\1006866365\QQ\WinTemp\RichOle\H)0UI3%Q1XIYM9VT~@RS@{7.jpg"/>
            <p:cNvPicPr>
              <a:picLocks noChangeAspect="1" noChangeArrowheads="1"/>
            </p:cNvPicPr>
            <p:nvPr/>
          </p:nvPicPr>
          <p:blipFill>
            <a:blip r:embed="rId4" cstate="print"/>
            <a:srcRect/>
            <a:stretch>
              <a:fillRect/>
            </a:stretch>
          </p:blipFill>
          <p:spPr bwMode="auto">
            <a:xfrm>
              <a:off x="6948265" y="2924944"/>
              <a:ext cx="1711274"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 descr="C:\Users\caacsc\AppData\Roaming\Tencent\Users\1006866365\QQ\WinTemp\RichOle\NQ3_I2E4473WL]GJHSA7$T7.jpg"/>
            <p:cNvPicPr>
              <a:picLocks noChangeAspect="1" noChangeArrowheads="1"/>
            </p:cNvPicPr>
            <p:nvPr/>
          </p:nvPicPr>
          <p:blipFill>
            <a:blip r:embed="rId5" cstate="print"/>
            <a:srcRect l="1" r="4167"/>
            <a:stretch>
              <a:fillRect/>
            </a:stretch>
          </p:blipFill>
          <p:spPr bwMode="auto">
            <a:xfrm>
              <a:off x="6444208" y="3356992"/>
              <a:ext cx="1656184" cy="10987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39" descr="财政公务卡－银联单币卡面"/>
            <p:cNvPicPr>
              <a:picLocks noChangeAspect="1" noChangeArrowheads="1"/>
            </p:cNvPicPr>
            <p:nvPr/>
          </p:nvPicPr>
          <p:blipFill>
            <a:blip r:embed="rId6" cstate="print"/>
            <a:srcRect/>
            <a:stretch>
              <a:fillRect/>
            </a:stretch>
          </p:blipFill>
          <p:spPr bwMode="auto">
            <a:xfrm>
              <a:off x="5940152" y="3933056"/>
              <a:ext cx="1656184" cy="1049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9" name="TextBox 18"/>
          <p:cNvSpPr txBox="1"/>
          <p:nvPr/>
        </p:nvSpPr>
        <p:spPr>
          <a:xfrm>
            <a:off x="1115616" y="2348880"/>
            <a:ext cx="7344816" cy="904863"/>
          </a:xfrm>
          <a:prstGeom prst="rect">
            <a:avLst/>
          </a:prstGeom>
          <a:noFill/>
        </p:spPr>
        <p:txBody>
          <a:bodyPr wrap="square" rtlCol="0">
            <a:spAutoFit/>
          </a:bodyPr>
          <a:lstStyle/>
          <a:p>
            <a:pPr>
              <a:spcBef>
                <a:spcPct val="20000"/>
              </a:spcBef>
              <a:defRPr/>
            </a:pPr>
            <a:r>
              <a:rPr lang="zh-CN" altLang="en-US" sz="2400" b="1" dirty="0" smtClean="0">
                <a:latin typeface="仿宋" pitchFamily="49" charset="-122"/>
                <a:ea typeface="仿宋" pitchFamily="49" charset="-122"/>
              </a:rPr>
              <a:t>目前已完成对接的公务卡发卡银行数量达到</a:t>
            </a:r>
            <a:r>
              <a:rPr lang="en-US" altLang="zh-CN" sz="2400" b="1" dirty="0" smtClean="0">
                <a:latin typeface="仿宋" pitchFamily="49" charset="-122"/>
                <a:ea typeface="仿宋" pitchFamily="49" charset="-122"/>
              </a:rPr>
              <a:t>55</a:t>
            </a:r>
            <a:r>
              <a:rPr lang="zh-CN" altLang="en-US" sz="2400" b="1" dirty="0" smtClean="0">
                <a:latin typeface="仿宋" pitchFamily="49" charset="-122"/>
                <a:ea typeface="仿宋" pitchFamily="49" charset="-122"/>
              </a:rPr>
              <a:t>家</a:t>
            </a:r>
            <a:endParaRPr lang="en-US" altLang="zh-CN" sz="2400" b="1" dirty="0" smtClean="0">
              <a:latin typeface="仿宋" pitchFamily="49" charset="-122"/>
              <a:ea typeface="仿宋" pitchFamily="49" charset="-122"/>
            </a:endParaRPr>
          </a:p>
          <a:p>
            <a:pPr>
              <a:spcBef>
                <a:spcPct val="20000"/>
              </a:spcBef>
              <a:defRPr/>
            </a:pPr>
            <a:r>
              <a:rPr lang="zh-CN" altLang="en-US" sz="2400" b="1" dirty="0" smtClean="0">
                <a:latin typeface="仿宋" pitchFamily="49" charset="-122"/>
                <a:ea typeface="仿宋" pitchFamily="49" charset="-122"/>
              </a:rPr>
              <a:t>其中，中央单位发卡行</a:t>
            </a:r>
            <a:r>
              <a:rPr lang="en-US" altLang="zh-CN" sz="2400" b="1" dirty="0" smtClean="0">
                <a:latin typeface="仿宋" pitchFamily="49" charset="-122"/>
                <a:ea typeface="仿宋" pitchFamily="49" charset="-122"/>
              </a:rPr>
              <a:t>10</a:t>
            </a:r>
            <a:r>
              <a:rPr lang="zh-CN" altLang="en-US" sz="2400" b="1" dirty="0" smtClean="0">
                <a:latin typeface="仿宋" pitchFamily="49" charset="-122"/>
                <a:ea typeface="仿宋" pitchFamily="49" charset="-122"/>
              </a:rPr>
              <a:t>家，地方单位发卡行</a:t>
            </a:r>
            <a:r>
              <a:rPr lang="en-US" altLang="zh-CN" sz="2400" b="1" dirty="0" smtClean="0">
                <a:latin typeface="仿宋" pitchFamily="49" charset="-122"/>
                <a:ea typeface="仿宋" pitchFamily="49" charset="-122"/>
              </a:rPr>
              <a:t>45</a:t>
            </a:r>
            <a:r>
              <a:rPr lang="zh-CN" altLang="en-US" sz="2400" b="1" dirty="0" smtClean="0">
                <a:latin typeface="仿宋" pitchFamily="49" charset="-122"/>
                <a:ea typeface="仿宋" pitchFamily="49" charset="-122"/>
              </a:rPr>
              <a:t>家</a:t>
            </a:r>
            <a:endParaRPr lang="zh-CN" altLang="en-US" sz="2400" b="1" dirty="0">
              <a:latin typeface="仿宋" pitchFamily="49" charset="-122"/>
              <a:ea typeface="仿宋" pitchFamily="49" charset="-122"/>
            </a:endParaRPr>
          </a:p>
        </p:txBody>
      </p:sp>
      <p:graphicFrame>
        <p:nvGraphicFramePr>
          <p:cNvPr id="20" name="表格 19"/>
          <p:cNvGraphicFramePr>
            <a:graphicFrameLocks noGrp="1"/>
          </p:cNvGraphicFramePr>
          <p:nvPr/>
        </p:nvGraphicFramePr>
        <p:xfrm>
          <a:off x="971600" y="3212976"/>
          <a:ext cx="1728192" cy="3429000"/>
        </p:xfrm>
        <a:graphic>
          <a:graphicData uri="http://schemas.openxmlformats.org/drawingml/2006/table">
            <a:tbl>
              <a:tblPr/>
              <a:tblGrid>
                <a:gridCol w="1728192"/>
              </a:tblGrid>
              <a:tr h="171450">
                <a:tc>
                  <a:txBody>
                    <a:bodyPr/>
                    <a:lstStyle/>
                    <a:p>
                      <a:pPr marL="226695" indent="127000" algn="ctr">
                        <a:spcAft>
                          <a:spcPts val="0"/>
                        </a:spcAft>
                      </a:pPr>
                      <a:r>
                        <a:rPr lang="zh-CN" sz="1100" kern="0" dirty="0">
                          <a:latin typeface="Calibri"/>
                          <a:ea typeface="宋体"/>
                          <a:cs typeface="宋体"/>
                        </a:rPr>
                        <a:t>招商银行</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50">
                <a:tc>
                  <a:txBody>
                    <a:bodyPr/>
                    <a:lstStyle/>
                    <a:p>
                      <a:pPr marL="226695" indent="127000" algn="ctr">
                        <a:spcAft>
                          <a:spcPts val="0"/>
                        </a:spcAft>
                      </a:pPr>
                      <a:r>
                        <a:rPr lang="zh-CN" sz="1100" kern="0" dirty="0">
                          <a:latin typeface="Calibri"/>
                          <a:ea typeface="宋体"/>
                          <a:cs typeface="宋体"/>
                        </a:rPr>
                        <a:t>中国工商银行</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50">
                <a:tc>
                  <a:txBody>
                    <a:bodyPr/>
                    <a:lstStyle/>
                    <a:p>
                      <a:pPr marL="226695" indent="127000" algn="ctr">
                        <a:spcAft>
                          <a:spcPts val="0"/>
                        </a:spcAft>
                      </a:pPr>
                      <a:r>
                        <a:rPr lang="zh-CN" sz="1100" kern="0" dirty="0">
                          <a:latin typeface="Calibri"/>
                          <a:ea typeface="宋体"/>
                          <a:cs typeface="宋体"/>
                        </a:rPr>
                        <a:t>中国邮政储蓄银行</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50">
                <a:tc>
                  <a:txBody>
                    <a:bodyPr/>
                    <a:lstStyle/>
                    <a:p>
                      <a:pPr marL="226695" indent="127000" algn="ctr">
                        <a:spcAft>
                          <a:spcPts val="0"/>
                        </a:spcAft>
                      </a:pPr>
                      <a:r>
                        <a:rPr lang="zh-CN" sz="1100" kern="0" dirty="0">
                          <a:latin typeface="Calibri"/>
                          <a:ea typeface="宋体"/>
                          <a:cs typeface="宋体"/>
                        </a:rPr>
                        <a:t>中国农业银行</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50">
                <a:tc>
                  <a:txBody>
                    <a:bodyPr/>
                    <a:lstStyle/>
                    <a:p>
                      <a:pPr marL="226695" indent="127000" algn="ctr">
                        <a:spcAft>
                          <a:spcPts val="0"/>
                        </a:spcAft>
                      </a:pPr>
                      <a:r>
                        <a:rPr lang="zh-CN" sz="1100" kern="0" dirty="0">
                          <a:latin typeface="Calibri"/>
                          <a:ea typeface="宋体"/>
                          <a:cs typeface="宋体"/>
                        </a:rPr>
                        <a:t>上海浦东发展银行</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50">
                <a:tc>
                  <a:txBody>
                    <a:bodyPr/>
                    <a:lstStyle/>
                    <a:p>
                      <a:pPr marL="226695" indent="127000" algn="ctr">
                        <a:spcAft>
                          <a:spcPts val="0"/>
                        </a:spcAft>
                      </a:pPr>
                      <a:r>
                        <a:rPr lang="zh-CN" sz="1100" kern="0" dirty="0">
                          <a:latin typeface="Calibri"/>
                          <a:ea typeface="宋体"/>
                          <a:cs typeface="宋体"/>
                        </a:rPr>
                        <a:t>中信银行</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50">
                <a:tc>
                  <a:txBody>
                    <a:bodyPr/>
                    <a:lstStyle/>
                    <a:p>
                      <a:pPr marL="226695" indent="127000" algn="ctr">
                        <a:spcAft>
                          <a:spcPts val="0"/>
                        </a:spcAft>
                      </a:pPr>
                      <a:r>
                        <a:rPr lang="zh-CN" sz="1100" kern="0" dirty="0">
                          <a:latin typeface="Calibri"/>
                          <a:ea typeface="宋体"/>
                          <a:cs typeface="宋体"/>
                        </a:rPr>
                        <a:t>交通银行</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50">
                <a:tc>
                  <a:txBody>
                    <a:bodyPr/>
                    <a:lstStyle/>
                    <a:p>
                      <a:pPr marL="226695" indent="127000" algn="ctr">
                        <a:spcAft>
                          <a:spcPts val="0"/>
                        </a:spcAft>
                      </a:pPr>
                      <a:r>
                        <a:rPr lang="zh-CN" sz="1100" kern="0" dirty="0">
                          <a:latin typeface="Calibri"/>
                          <a:ea typeface="宋体"/>
                          <a:cs typeface="宋体"/>
                        </a:rPr>
                        <a:t>中国光大银行</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50">
                <a:tc>
                  <a:txBody>
                    <a:bodyPr/>
                    <a:lstStyle/>
                    <a:p>
                      <a:pPr marL="226695" indent="127000" algn="ctr">
                        <a:spcAft>
                          <a:spcPts val="0"/>
                        </a:spcAft>
                      </a:pPr>
                      <a:r>
                        <a:rPr lang="zh-CN" sz="1100" kern="0" dirty="0">
                          <a:latin typeface="Calibri"/>
                          <a:ea typeface="宋体"/>
                          <a:cs typeface="宋体"/>
                        </a:rPr>
                        <a:t>中国银行</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50">
                <a:tc>
                  <a:txBody>
                    <a:bodyPr/>
                    <a:lstStyle/>
                    <a:p>
                      <a:pPr marL="226695" indent="127000" algn="ctr">
                        <a:spcAft>
                          <a:spcPts val="0"/>
                        </a:spcAft>
                      </a:pPr>
                      <a:r>
                        <a:rPr lang="zh-CN" sz="1100" kern="0" dirty="0">
                          <a:latin typeface="Calibri"/>
                          <a:ea typeface="宋体"/>
                          <a:cs typeface="宋体"/>
                        </a:rPr>
                        <a:t>中国建设银行</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50">
                <a:tc>
                  <a:txBody>
                    <a:bodyPr/>
                    <a:lstStyle/>
                    <a:p>
                      <a:pPr marL="226695" indent="127000" algn="ctr">
                        <a:spcAft>
                          <a:spcPts val="0"/>
                        </a:spcAft>
                      </a:pPr>
                      <a:r>
                        <a:rPr lang="zh-CN" sz="1100" kern="0" dirty="0">
                          <a:latin typeface="Calibri"/>
                          <a:ea typeface="宋体"/>
                          <a:cs typeface="宋体"/>
                        </a:rPr>
                        <a:t>中国民生银行</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50">
                <a:tc>
                  <a:txBody>
                    <a:bodyPr/>
                    <a:lstStyle/>
                    <a:p>
                      <a:pPr marL="226695" indent="127000" algn="ctr">
                        <a:spcAft>
                          <a:spcPts val="0"/>
                        </a:spcAft>
                      </a:pPr>
                      <a:r>
                        <a:rPr lang="zh-CN" sz="1100" kern="0" dirty="0">
                          <a:latin typeface="Calibri"/>
                          <a:ea typeface="宋体"/>
                          <a:cs typeface="宋体"/>
                        </a:rPr>
                        <a:t>北京银行</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50">
                <a:tc>
                  <a:txBody>
                    <a:bodyPr/>
                    <a:lstStyle/>
                    <a:p>
                      <a:pPr marL="226695" indent="127000" algn="ctr">
                        <a:spcAft>
                          <a:spcPts val="0"/>
                        </a:spcAft>
                      </a:pPr>
                      <a:r>
                        <a:rPr lang="zh-CN" sz="1100" kern="0" dirty="0">
                          <a:latin typeface="Calibri"/>
                          <a:ea typeface="宋体"/>
                          <a:cs typeface="宋体"/>
                        </a:rPr>
                        <a:t>徽商银行</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50">
                <a:tc>
                  <a:txBody>
                    <a:bodyPr/>
                    <a:lstStyle/>
                    <a:p>
                      <a:pPr marL="226695" indent="127000" algn="ctr">
                        <a:spcAft>
                          <a:spcPts val="0"/>
                        </a:spcAft>
                      </a:pPr>
                      <a:r>
                        <a:rPr lang="zh-CN" sz="1100" kern="0" dirty="0">
                          <a:latin typeface="Calibri"/>
                          <a:ea typeface="宋体"/>
                          <a:cs typeface="宋体"/>
                        </a:rPr>
                        <a:t>平安银行</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50">
                <a:tc>
                  <a:txBody>
                    <a:bodyPr/>
                    <a:lstStyle/>
                    <a:p>
                      <a:pPr marL="226695" indent="127000" algn="ctr">
                        <a:spcAft>
                          <a:spcPts val="0"/>
                        </a:spcAft>
                      </a:pPr>
                      <a:r>
                        <a:rPr lang="zh-CN" sz="1100" kern="0" dirty="0">
                          <a:latin typeface="Calibri"/>
                          <a:ea typeface="宋体"/>
                          <a:cs typeface="宋体"/>
                        </a:rPr>
                        <a:t>成都银行</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50">
                <a:tc>
                  <a:txBody>
                    <a:bodyPr/>
                    <a:lstStyle/>
                    <a:p>
                      <a:pPr marL="226695" indent="127000" algn="ctr">
                        <a:spcAft>
                          <a:spcPts val="0"/>
                        </a:spcAft>
                      </a:pPr>
                      <a:r>
                        <a:rPr lang="zh-CN" sz="1100" kern="0" dirty="0">
                          <a:latin typeface="Calibri"/>
                          <a:ea typeface="宋体"/>
                          <a:cs typeface="宋体"/>
                        </a:rPr>
                        <a:t>天津银行</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50">
                <a:tc>
                  <a:txBody>
                    <a:bodyPr/>
                    <a:lstStyle/>
                    <a:p>
                      <a:pPr marL="226695" indent="127000" algn="ctr">
                        <a:spcAft>
                          <a:spcPts val="0"/>
                        </a:spcAft>
                      </a:pPr>
                      <a:r>
                        <a:rPr lang="zh-CN" sz="1100" kern="0" dirty="0">
                          <a:latin typeface="Calibri"/>
                          <a:ea typeface="宋体"/>
                          <a:cs typeface="宋体"/>
                        </a:rPr>
                        <a:t>河北银行</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50">
                <a:tc>
                  <a:txBody>
                    <a:bodyPr/>
                    <a:lstStyle/>
                    <a:p>
                      <a:pPr marL="226695" indent="127000" algn="ctr">
                        <a:spcAft>
                          <a:spcPts val="0"/>
                        </a:spcAft>
                      </a:pPr>
                      <a:r>
                        <a:rPr lang="zh-CN" sz="1100" kern="0" dirty="0">
                          <a:latin typeface="Calibri"/>
                          <a:ea typeface="宋体"/>
                          <a:cs typeface="宋体"/>
                        </a:rPr>
                        <a:t>上海银行</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50">
                <a:tc>
                  <a:txBody>
                    <a:bodyPr/>
                    <a:lstStyle/>
                    <a:p>
                      <a:pPr marL="226695" indent="127000" algn="ctr">
                        <a:spcAft>
                          <a:spcPts val="0"/>
                        </a:spcAft>
                      </a:pPr>
                      <a:r>
                        <a:rPr lang="zh-CN" sz="1100" kern="0" dirty="0">
                          <a:latin typeface="Calibri"/>
                          <a:ea typeface="宋体"/>
                          <a:cs typeface="宋体"/>
                        </a:rPr>
                        <a:t>重庆银行</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50">
                <a:tc>
                  <a:txBody>
                    <a:bodyPr/>
                    <a:lstStyle/>
                    <a:p>
                      <a:pPr marL="226695" indent="127000" algn="ctr">
                        <a:spcAft>
                          <a:spcPts val="0"/>
                        </a:spcAft>
                      </a:pPr>
                      <a:r>
                        <a:rPr lang="zh-CN" sz="1100" kern="0" dirty="0">
                          <a:latin typeface="Calibri"/>
                          <a:ea typeface="宋体"/>
                          <a:cs typeface="宋体"/>
                        </a:rPr>
                        <a:t>石嘴山银行</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24" name="表格 23"/>
          <p:cNvGraphicFramePr>
            <a:graphicFrameLocks noGrp="1"/>
          </p:cNvGraphicFramePr>
          <p:nvPr/>
        </p:nvGraphicFramePr>
        <p:xfrm>
          <a:off x="2843808" y="3212976"/>
          <a:ext cx="2160240" cy="3592830"/>
        </p:xfrm>
        <a:graphic>
          <a:graphicData uri="http://schemas.openxmlformats.org/drawingml/2006/table">
            <a:tbl>
              <a:tblPr/>
              <a:tblGrid>
                <a:gridCol w="2160240"/>
              </a:tblGrid>
              <a:tr h="171450">
                <a:tc>
                  <a:txBody>
                    <a:bodyPr/>
                    <a:lstStyle/>
                    <a:p>
                      <a:pPr marL="226695" indent="127000" algn="ctr" defTabSz="914400" rtl="0" eaLnBrk="1" latinLnBrk="0" hangingPunct="1">
                        <a:spcAft>
                          <a:spcPts val="0"/>
                        </a:spcAft>
                      </a:pPr>
                      <a:r>
                        <a:rPr lang="zh-CN" sz="1100" kern="0" dirty="0">
                          <a:solidFill>
                            <a:schemeClr val="tx1"/>
                          </a:solidFill>
                          <a:latin typeface="Calibri"/>
                          <a:ea typeface="宋体"/>
                          <a:cs typeface="宋体"/>
                        </a:rPr>
                        <a:t>宁夏银行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defTabSz="914400" rtl="0" eaLnBrk="1" latinLnBrk="0" hangingPunct="1">
                        <a:spcAft>
                          <a:spcPts val="0"/>
                        </a:spcAft>
                      </a:pPr>
                      <a:r>
                        <a:rPr lang="zh-CN" sz="1100" kern="0" dirty="0">
                          <a:solidFill>
                            <a:schemeClr val="tx1"/>
                          </a:solidFill>
                          <a:latin typeface="Calibri"/>
                          <a:ea typeface="宋体"/>
                          <a:cs typeface="宋体"/>
                        </a:rPr>
                        <a:t>四川省农村信用社联合社</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defTabSz="914400" rtl="0" eaLnBrk="1" latinLnBrk="0" hangingPunct="1">
                        <a:spcAft>
                          <a:spcPts val="0"/>
                        </a:spcAft>
                      </a:pPr>
                      <a:r>
                        <a:rPr lang="zh-CN" sz="1100" kern="0" dirty="0">
                          <a:solidFill>
                            <a:schemeClr val="tx1"/>
                          </a:solidFill>
                          <a:latin typeface="Calibri"/>
                          <a:ea typeface="宋体"/>
                          <a:cs typeface="宋体"/>
                        </a:rPr>
                        <a:t>宁波银行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defTabSz="914400" rtl="0" eaLnBrk="1" latinLnBrk="0" hangingPunct="1">
                        <a:spcAft>
                          <a:spcPts val="0"/>
                        </a:spcAft>
                      </a:pPr>
                      <a:r>
                        <a:rPr lang="zh-CN" sz="1100" kern="0" dirty="0">
                          <a:solidFill>
                            <a:schemeClr val="tx1"/>
                          </a:solidFill>
                          <a:latin typeface="Calibri"/>
                          <a:ea typeface="宋体"/>
                          <a:cs typeface="宋体"/>
                        </a:rPr>
                        <a:t>宁夏黄河农村商业银行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defTabSz="914400" rtl="0" eaLnBrk="1" latinLnBrk="0" hangingPunct="1">
                        <a:spcAft>
                          <a:spcPts val="0"/>
                        </a:spcAft>
                      </a:pPr>
                      <a:r>
                        <a:rPr lang="zh-CN" sz="1100" kern="0" dirty="0">
                          <a:solidFill>
                            <a:schemeClr val="tx1"/>
                          </a:solidFill>
                          <a:latin typeface="Calibri"/>
                          <a:ea typeface="宋体"/>
                          <a:cs typeface="宋体"/>
                        </a:rPr>
                        <a:t>青岛银行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defTabSz="914400" rtl="0" eaLnBrk="1" latinLnBrk="0" hangingPunct="1">
                        <a:spcAft>
                          <a:spcPts val="0"/>
                        </a:spcAft>
                      </a:pPr>
                      <a:r>
                        <a:rPr lang="zh-CN" sz="1100" kern="0" dirty="0">
                          <a:solidFill>
                            <a:schemeClr val="tx1"/>
                          </a:solidFill>
                          <a:latin typeface="Calibri"/>
                          <a:ea typeface="宋体"/>
                          <a:cs typeface="宋体"/>
                        </a:rPr>
                        <a:t>天津农村商业银行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defTabSz="914400" rtl="0" eaLnBrk="1" latinLnBrk="0" hangingPunct="1">
                        <a:spcAft>
                          <a:spcPts val="0"/>
                        </a:spcAft>
                      </a:pPr>
                      <a:r>
                        <a:rPr lang="zh-CN" sz="1100" kern="0" dirty="0">
                          <a:solidFill>
                            <a:schemeClr val="tx1"/>
                          </a:solidFill>
                          <a:latin typeface="Calibri"/>
                          <a:ea typeface="宋体"/>
                          <a:cs typeface="宋体"/>
                        </a:rPr>
                        <a:t>沧州银行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defTabSz="914400" rtl="0" eaLnBrk="1" latinLnBrk="0" hangingPunct="1">
                        <a:spcAft>
                          <a:spcPts val="0"/>
                        </a:spcAft>
                      </a:pPr>
                      <a:r>
                        <a:rPr lang="zh-CN" sz="1100" kern="0" dirty="0">
                          <a:solidFill>
                            <a:schemeClr val="tx1"/>
                          </a:solidFill>
                          <a:latin typeface="Calibri"/>
                          <a:ea typeface="宋体"/>
                          <a:cs typeface="宋体"/>
                        </a:rPr>
                        <a:t>浙江省农村信用社联合社</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defTabSz="914400" rtl="0" eaLnBrk="1" latinLnBrk="0" hangingPunct="1">
                        <a:spcAft>
                          <a:spcPts val="0"/>
                        </a:spcAft>
                      </a:pPr>
                      <a:r>
                        <a:rPr lang="zh-CN" sz="1100" kern="0" dirty="0">
                          <a:solidFill>
                            <a:schemeClr val="tx1"/>
                          </a:solidFill>
                          <a:latin typeface="Calibri"/>
                          <a:ea typeface="宋体"/>
                          <a:cs typeface="宋体"/>
                        </a:rPr>
                        <a:t>浙江稠州商业银行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defTabSz="914400" rtl="0" eaLnBrk="1" latinLnBrk="0" hangingPunct="1">
                        <a:spcAft>
                          <a:spcPts val="0"/>
                        </a:spcAft>
                      </a:pPr>
                      <a:r>
                        <a:rPr lang="zh-CN" sz="1100" kern="0" dirty="0">
                          <a:solidFill>
                            <a:schemeClr val="tx1"/>
                          </a:solidFill>
                          <a:latin typeface="Calibri"/>
                          <a:ea typeface="宋体"/>
                          <a:cs typeface="宋体"/>
                        </a:rPr>
                        <a:t>上海农商银行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defTabSz="914400" rtl="0" eaLnBrk="1" latinLnBrk="0" hangingPunct="1">
                        <a:spcAft>
                          <a:spcPts val="0"/>
                        </a:spcAft>
                      </a:pPr>
                      <a:r>
                        <a:rPr lang="zh-CN" sz="1100" kern="0" dirty="0">
                          <a:solidFill>
                            <a:schemeClr val="tx1"/>
                          </a:solidFill>
                          <a:latin typeface="Calibri"/>
                          <a:ea typeface="宋体"/>
                          <a:cs typeface="宋体"/>
                        </a:rPr>
                        <a:t>广西北部湾银行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defTabSz="914400" rtl="0" eaLnBrk="1" latinLnBrk="0" hangingPunct="1">
                        <a:spcAft>
                          <a:spcPts val="0"/>
                        </a:spcAft>
                      </a:pPr>
                      <a:r>
                        <a:rPr lang="zh-CN" sz="1100" kern="0" dirty="0">
                          <a:solidFill>
                            <a:schemeClr val="tx1"/>
                          </a:solidFill>
                          <a:latin typeface="Calibri"/>
                          <a:ea typeface="宋体"/>
                          <a:cs typeface="宋体"/>
                        </a:rPr>
                        <a:t>广西壮族自治区农村信用社联合社</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defTabSz="914400" rtl="0" eaLnBrk="1" latinLnBrk="0" hangingPunct="1">
                        <a:spcAft>
                          <a:spcPts val="0"/>
                        </a:spcAft>
                      </a:pPr>
                      <a:r>
                        <a:rPr lang="zh-CN" sz="1100" kern="0" dirty="0">
                          <a:solidFill>
                            <a:schemeClr val="tx1"/>
                          </a:solidFill>
                          <a:latin typeface="Calibri"/>
                          <a:ea typeface="宋体"/>
                          <a:cs typeface="宋体"/>
                        </a:rPr>
                        <a:t>江苏银行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defTabSz="914400" rtl="0" eaLnBrk="1" latinLnBrk="0" hangingPunct="1">
                        <a:spcAft>
                          <a:spcPts val="0"/>
                        </a:spcAft>
                      </a:pPr>
                      <a:r>
                        <a:rPr lang="zh-CN" sz="1100" kern="0" dirty="0">
                          <a:solidFill>
                            <a:schemeClr val="tx1"/>
                          </a:solidFill>
                          <a:latin typeface="Calibri"/>
                          <a:ea typeface="宋体"/>
                          <a:cs typeface="宋体"/>
                        </a:rPr>
                        <a:t>贵阳银行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defTabSz="914400" rtl="0" eaLnBrk="1" latinLnBrk="0" hangingPunct="1">
                        <a:spcAft>
                          <a:spcPts val="0"/>
                        </a:spcAft>
                      </a:pPr>
                      <a:r>
                        <a:rPr lang="zh-CN" sz="1100" kern="0" dirty="0">
                          <a:solidFill>
                            <a:schemeClr val="tx1"/>
                          </a:solidFill>
                          <a:latin typeface="Calibri"/>
                          <a:ea typeface="宋体"/>
                          <a:cs typeface="宋体"/>
                        </a:rPr>
                        <a:t>成都农村商业银行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defTabSz="914400" rtl="0" eaLnBrk="1" latinLnBrk="0" hangingPunct="1">
                        <a:spcAft>
                          <a:spcPts val="0"/>
                        </a:spcAft>
                      </a:pPr>
                      <a:r>
                        <a:rPr lang="zh-CN" sz="1100" kern="0" dirty="0">
                          <a:solidFill>
                            <a:schemeClr val="tx1"/>
                          </a:solidFill>
                          <a:latin typeface="Calibri"/>
                          <a:ea typeface="宋体"/>
                          <a:cs typeface="宋体"/>
                        </a:rPr>
                        <a:t>承德银行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defTabSz="914400" rtl="0" eaLnBrk="1" latinLnBrk="0" hangingPunct="1">
                        <a:spcAft>
                          <a:spcPts val="0"/>
                        </a:spcAft>
                      </a:pPr>
                      <a:r>
                        <a:rPr lang="zh-CN" sz="1100" kern="0" dirty="0">
                          <a:solidFill>
                            <a:schemeClr val="tx1"/>
                          </a:solidFill>
                          <a:latin typeface="Calibri"/>
                          <a:ea typeface="宋体"/>
                          <a:cs typeface="宋体"/>
                        </a:rPr>
                        <a:t>桂林银行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defTabSz="914400" rtl="0" eaLnBrk="1" latinLnBrk="0" hangingPunct="1">
                        <a:spcAft>
                          <a:spcPts val="0"/>
                        </a:spcAft>
                      </a:pPr>
                      <a:r>
                        <a:rPr lang="zh-CN" sz="1100" kern="0" dirty="0">
                          <a:solidFill>
                            <a:schemeClr val="tx1"/>
                          </a:solidFill>
                          <a:latin typeface="Calibri"/>
                          <a:ea typeface="宋体"/>
                          <a:cs typeface="宋体"/>
                        </a:rPr>
                        <a:t>安徽省农村信用社联合社</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defTabSz="914400" rtl="0" eaLnBrk="1" latinLnBrk="0" hangingPunct="1">
                        <a:spcAft>
                          <a:spcPts val="0"/>
                        </a:spcAft>
                      </a:pPr>
                      <a:r>
                        <a:rPr lang="zh-CN" sz="1100" kern="0" dirty="0">
                          <a:solidFill>
                            <a:schemeClr val="tx1"/>
                          </a:solidFill>
                          <a:latin typeface="Calibri"/>
                          <a:ea typeface="宋体"/>
                          <a:cs typeface="宋体"/>
                        </a:rPr>
                        <a:t>吴江农村商业银行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defTabSz="914400" rtl="0" eaLnBrk="1" latinLnBrk="0" hangingPunct="1">
                        <a:spcAft>
                          <a:spcPts val="0"/>
                        </a:spcAft>
                      </a:pPr>
                      <a:r>
                        <a:rPr lang="zh-CN" sz="1100" kern="0" dirty="0">
                          <a:solidFill>
                            <a:schemeClr val="tx1"/>
                          </a:solidFill>
                          <a:latin typeface="Calibri"/>
                          <a:ea typeface="宋体"/>
                          <a:cs typeface="宋体"/>
                        </a:rPr>
                        <a:t>临商银行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5" name="表格 24"/>
          <p:cNvGraphicFramePr>
            <a:graphicFrameLocks noGrp="1"/>
          </p:cNvGraphicFramePr>
          <p:nvPr/>
        </p:nvGraphicFramePr>
        <p:xfrm>
          <a:off x="5148064" y="3212976"/>
          <a:ext cx="2088233" cy="2571750"/>
        </p:xfrm>
        <a:graphic>
          <a:graphicData uri="http://schemas.openxmlformats.org/drawingml/2006/table">
            <a:tbl>
              <a:tblPr/>
              <a:tblGrid>
                <a:gridCol w="2088233"/>
              </a:tblGrid>
              <a:tr h="171450">
                <a:tc>
                  <a:txBody>
                    <a:bodyPr/>
                    <a:lstStyle/>
                    <a:p>
                      <a:pPr marL="226695" indent="127000" algn="ctr">
                        <a:spcAft>
                          <a:spcPts val="0"/>
                        </a:spcAft>
                      </a:pPr>
                      <a:r>
                        <a:rPr lang="zh-CN" sz="1100" kern="0" dirty="0">
                          <a:latin typeface="Calibri"/>
                          <a:ea typeface="宋体"/>
                          <a:cs typeface="宋体"/>
                        </a:rPr>
                        <a:t>南昌银行</a:t>
                      </a:r>
                      <a:endParaRPr lang="zh-CN" sz="1050" kern="100" dirty="0">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a:spcAft>
                          <a:spcPts val="0"/>
                        </a:spcAft>
                      </a:pPr>
                      <a:r>
                        <a:rPr lang="zh-CN" sz="1100" kern="0" dirty="0">
                          <a:latin typeface="Calibri"/>
                          <a:ea typeface="宋体"/>
                          <a:cs typeface="宋体"/>
                        </a:rPr>
                        <a:t>湖南省农村信用社联合社</a:t>
                      </a:r>
                      <a:endParaRPr lang="zh-CN" sz="1050" kern="100" dirty="0">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a:spcAft>
                          <a:spcPts val="0"/>
                        </a:spcAft>
                      </a:pPr>
                      <a:r>
                        <a:rPr lang="zh-CN" sz="1100" kern="0" dirty="0">
                          <a:latin typeface="Calibri"/>
                          <a:ea typeface="宋体"/>
                          <a:cs typeface="宋体"/>
                        </a:rPr>
                        <a:t>绍兴银行</a:t>
                      </a:r>
                      <a:endParaRPr lang="zh-CN" sz="1050" kern="100" dirty="0">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a:spcAft>
                          <a:spcPts val="0"/>
                        </a:spcAft>
                      </a:pPr>
                      <a:r>
                        <a:rPr lang="zh-CN" sz="1100" kern="0" dirty="0">
                          <a:latin typeface="Calibri"/>
                          <a:ea typeface="宋体"/>
                          <a:cs typeface="宋体"/>
                        </a:rPr>
                        <a:t>龙江银行</a:t>
                      </a:r>
                      <a:endParaRPr lang="zh-CN" sz="1050" kern="100" dirty="0">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a:spcAft>
                          <a:spcPts val="0"/>
                        </a:spcAft>
                      </a:pPr>
                      <a:r>
                        <a:rPr lang="en-US" altLang="zh-CN" sz="1100" kern="0" dirty="0" smtClean="0">
                          <a:latin typeface="Calibri"/>
                          <a:ea typeface="宋体"/>
                          <a:cs typeface="宋体"/>
                        </a:rPr>
                        <a:t> </a:t>
                      </a:r>
                      <a:r>
                        <a:rPr lang="zh-CN" sz="1100" kern="0" dirty="0" smtClean="0">
                          <a:latin typeface="Calibri"/>
                          <a:ea typeface="宋体"/>
                          <a:cs typeface="宋体"/>
                        </a:rPr>
                        <a:t>莱</a:t>
                      </a:r>
                      <a:r>
                        <a:rPr lang="zh-CN" sz="1100" kern="0" dirty="0">
                          <a:latin typeface="Calibri"/>
                          <a:ea typeface="宋体"/>
                          <a:cs typeface="宋体"/>
                        </a:rPr>
                        <a:t>商银行</a:t>
                      </a:r>
                      <a:endParaRPr lang="zh-CN" sz="1050" kern="100" dirty="0">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a:spcAft>
                          <a:spcPts val="0"/>
                        </a:spcAft>
                      </a:pPr>
                      <a:r>
                        <a:rPr lang="zh-CN" sz="1100" kern="0" dirty="0">
                          <a:latin typeface="Calibri"/>
                          <a:ea typeface="宋体"/>
                          <a:cs typeface="宋体"/>
                        </a:rPr>
                        <a:t>兰州银行</a:t>
                      </a:r>
                      <a:endParaRPr lang="zh-CN" sz="1050" kern="100" dirty="0">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a:spcAft>
                          <a:spcPts val="0"/>
                        </a:spcAft>
                      </a:pPr>
                      <a:r>
                        <a:rPr lang="zh-CN" sz="1100" kern="0" dirty="0">
                          <a:latin typeface="Calibri"/>
                          <a:ea typeface="宋体"/>
                          <a:cs typeface="宋体"/>
                        </a:rPr>
                        <a:t>甘肃银行</a:t>
                      </a:r>
                      <a:endParaRPr lang="zh-CN" sz="1050" kern="100" dirty="0">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a:spcAft>
                          <a:spcPts val="0"/>
                        </a:spcAft>
                      </a:pPr>
                      <a:r>
                        <a:rPr lang="zh-CN" sz="1100" kern="0" dirty="0">
                          <a:latin typeface="Calibri"/>
                          <a:ea typeface="宋体"/>
                          <a:cs typeface="宋体"/>
                        </a:rPr>
                        <a:t>大连银行</a:t>
                      </a:r>
                      <a:endParaRPr lang="zh-CN" sz="1050" kern="100" dirty="0">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a:spcAft>
                          <a:spcPts val="0"/>
                        </a:spcAft>
                      </a:pPr>
                      <a:r>
                        <a:rPr lang="zh-CN" sz="1100" kern="0" dirty="0">
                          <a:latin typeface="Calibri"/>
                          <a:ea typeface="宋体"/>
                          <a:cs typeface="宋体"/>
                        </a:rPr>
                        <a:t>青海省农村信用社联合社</a:t>
                      </a:r>
                      <a:endParaRPr lang="zh-CN" sz="1050" kern="100" dirty="0">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a:spcAft>
                          <a:spcPts val="0"/>
                        </a:spcAft>
                      </a:pPr>
                      <a:r>
                        <a:rPr lang="zh-CN" sz="1100" kern="0" dirty="0">
                          <a:latin typeface="Calibri"/>
                          <a:ea typeface="宋体"/>
                          <a:cs typeface="宋体"/>
                        </a:rPr>
                        <a:t>包商银行</a:t>
                      </a:r>
                      <a:endParaRPr lang="zh-CN" sz="1050" kern="100" dirty="0">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a:spcAft>
                          <a:spcPts val="0"/>
                        </a:spcAft>
                      </a:pPr>
                      <a:r>
                        <a:rPr lang="zh-CN" sz="1100" kern="0" dirty="0">
                          <a:latin typeface="Calibri"/>
                          <a:ea typeface="宋体"/>
                          <a:cs typeface="宋体"/>
                        </a:rPr>
                        <a:t>日照银行</a:t>
                      </a:r>
                      <a:endParaRPr lang="zh-CN" sz="1050" kern="100" dirty="0">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a:spcAft>
                          <a:spcPts val="0"/>
                        </a:spcAft>
                      </a:pPr>
                      <a:r>
                        <a:rPr lang="zh-CN" sz="1100" kern="0" dirty="0">
                          <a:latin typeface="Calibri"/>
                          <a:ea typeface="宋体"/>
                          <a:cs typeface="宋体"/>
                        </a:rPr>
                        <a:t>长沙银行</a:t>
                      </a:r>
                      <a:endParaRPr lang="zh-CN" sz="1050" kern="100" dirty="0">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a:spcAft>
                          <a:spcPts val="0"/>
                        </a:spcAft>
                      </a:pPr>
                      <a:r>
                        <a:rPr lang="zh-CN" sz="1100" kern="0" dirty="0">
                          <a:latin typeface="Calibri"/>
                          <a:ea typeface="宋体"/>
                          <a:cs typeface="宋体"/>
                        </a:rPr>
                        <a:t>柳州银行</a:t>
                      </a:r>
                      <a:endParaRPr lang="zh-CN" sz="1050" kern="100" dirty="0">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a:spcAft>
                          <a:spcPts val="0"/>
                        </a:spcAft>
                      </a:pPr>
                      <a:r>
                        <a:rPr lang="zh-CN" sz="1100" kern="0" dirty="0">
                          <a:latin typeface="Calibri"/>
                          <a:ea typeface="宋体"/>
                          <a:cs typeface="宋体"/>
                        </a:rPr>
                        <a:t>齐鲁银行</a:t>
                      </a:r>
                      <a:endParaRPr lang="zh-CN" sz="1050" kern="100" dirty="0">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marL="226695" indent="127000" algn="ctr">
                        <a:spcAft>
                          <a:spcPts val="0"/>
                        </a:spcAft>
                      </a:pPr>
                      <a:r>
                        <a:rPr lang="zh-CN" sz="1100" kern="0" dirty="0">
                          <a:latin typeface="Calibri"/>
                          <a:ea typeface="宋体"/>
                          <a:cs typeface="宋体"/>
                        </a:rPr>
                        <a:t>佛山顺德农村商业银行</a:t>
                      </a:r>
                      <a:endParaRPr lang="zh-CN" sz="1050" kern="100" dirty="0">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800" decel="100000"/>
                                        <p:tgtEl>
                                          <p:spTgt spid="15"/>
                                        </p:tgtEl>
                                      </p:cBhvr>
                                    </p:animEffect>
                                    <p:anim calcmode="lin" valueType="num">
                                      <p:cBhvr>
                                        <p:cTn id="8" dur="800" decel="100000" fill="hold"/>
                                        <p:tgtEl>
                                          <p:spTgt spid="15"/>
                                        </p:tgtEl>
                                        <p:attrNameLst>
                                          <p:attrName>style.rotation</p:attrName>
                                        </p:attrNameLst>
                                      </p:cBhvr>
                                      <p:tavLst>
                                        <p:tav tm="0">
                                          <p:val>
                                            <p:fltVal val="-90"/>
                                          </p:val>
                                        </p:tav>
                                        <p:tav tm="100000">
                                          <p:val>
                                            <p:fltVal val="0"/>
                                          </p:val>
                                        </p:tav>
                                      </p:tavLst>
                                    </p:anim>
                                    <p:anim calcmode="lin" valueType="num">
                                      <p:cBhvr>
                                        <p:cTn id="9" dur="800" decel="100000" fill="hold"/>
                                        <p:tgtEl>
                                          <p:spTgt spid="15"/>
                                        </p:tgtEl>
                                        <p:attrNameLst>
                                          <p:attrName>ppt_x</p:attrName>
                                        </p:attrNameLst>
                                      </p:cBhvr>
                                      <p:tavLst>
                                        <p:tav tm="0">
                                          <p:val>
                                            <p:strVal val="#ppt_x+0.4"/>
                                          </p:val>
                                        </p:tav>
                                        <p:tav tm="100000">
                                          <p:val>
                                            <p:strVal val="#ppt_x-0.05"/>
                                          </p:val>
                                        </p:tav>
                                      </p:tavLst>
                                    </p:anim>
                                    <p:anim calcmode="lin" valueType="num">
                                      <p:cBhvr>
                                        <p:cTn id="10" dur="800" decel="100000" fill="hold"/>
                                        <p:tgtEl>
                                          <p:spTgt spid="1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szt00005953.jpg"/>
          <p:cNvPicPr>
            <a:picLocks noChangeAspect="1"/>
          </p:cNvPicPr>
          <p:nvPr/>
        </p:nvPicPr>
        <p:blipFill>
          <a:blip r:embed="rId2" cstate="print"/>
          <a:stretch>
            <a:fillRect/>
          </a:stretch>
        </p:blipFill>
        <p:spPr>
          <a:xfrm>
            <a:off x="0" y="0"/>
            <a:ext cx="9144000" cy="6858000"/>
          </a:xfrm>
          <a:prstGeom prst="rect">
            <a:avLst/>
          </a:prstGeom>
        </p:spPr>
      </p:pic>
      <p:sp>
        <p:nvSpPr>
          <p:cNvPr id="4" name="矩形 3"/>
          <p:cNvSpPr/>
          <p:nvPr/>
        </p:nvSpPr>
        <p:spPr>
          <a:xfrm>
            <a:off x="2538182" y="1196752"/>
            <a:ext cx="4777270"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zh-CN" altLang="en-US" sz="9600" dirty="0" smtClean="0">
                <a:ln>
                  <a:solidFill>
                    <a:schemeClr val="accent5">
                      <a:lumMod val="40000"/>
                      <a:lumOff val="60000"/>
                    </a:schemeClr>
                  </a:solidFill>
                </a:ln>
                <a:solidFill>
                  <a:schemeClr val="bg1"/>
                </a:solidFill>
                <a:latin typeface="华文行楷" pitchFamily="2" charset="-122"/>
                <a:ea typeface="华文行楷" pitchFamily="2" charset="-122"/>
                <a:cs typeface="+mj-cs"/>
              </a:rPr>
              <a:t>谢   谢！</a:t>
            </a:r>
            <a:endParaRPr lang="zh-CN" altLang="en-US" sz="9600" dirty="0">
              <a:ln>
                <a:solidFill>
                  <a:schemeClr val="accent5">
                    <a:lumMod val="40000"/>
                    <a:lumOff val="60000"/>
                  </a:schemeClr>
                </a:solidFill>
              </a:ln>
              <a:solidFill>
                <a:schemeClr val="bg1"/>
              </a:solidFill>
              <a:latin typeface="华文行楷" pitchFamily="2" charset="-122"/>
              <a:ea typeface="华文行楷" pitchFamily="2" charset="-122"/>
              <a:cs typeface="+mj-cs"/>
            </a:endParaRPr>
          </a:p>
        </p:txBody>
      </p:sp>
      <p:sp>
        <p:nvSpPr>
          <p:cNvPr id="6" name="矩形 5"/>
          <p:cNvSpPr/>
          <p:nvPr/>
        </p:nvSpPr>
        <p:spPr>
          <a:xfrm>
            <a:off x="1332188" y="3140968"/>
            <a:ext cx="6418745" cy="280076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zh-CN" altLang="en-US" sz="4400" b="1" dirty="0" smtClean="0">
                <a:ln>
                  <a:solidFill>
                    <a:schemeClr val="accent5">
                      <a:lumMod val="40000"/>
                      <a:lumOff val="60000"/>
                    </a:schemeClr>
                  </a:solidFill>
                </a:ln>
                <a:solidFill>
                  <a:schemeClr val="bg1"/>
                </a:solidFill>
                <a:effectLst>
                  <a:outerShdw blurRad="38100" dist="38100" dir="2700000" algn="tl">
                    <a:srgbClr val="000000">
                      <a:alpha val="43137"/>
                    </a:srgbClr>
                  </a:outerShdw>
                </a:effectLst>
                <a:latin typeface="+mn-ea"/>
                <a:cs typeface="+mj-cs"/>
              </a:rPr>
              <a:t>民航局清算中心</a:t>
            </a:r>
            <a:endParaRPr lang="en-US" altLang="zh-CN" sz="4400" b="1" dirty="0" smtClean="0">
              <a:ln>
                <a:solidFill>
                  <a:schemeClr val="accent5">
                    <a:lumMod val="40000"/>
                    <a:lumOff val="60000"/>
                  </a:schemeClr>
                </a:solidFill>
              </a:ln>
              <a:solidFill>
                <a:schemeClr val="bg1"/>
              </a:solidFill>
              <a:effectLst>
                <a:outerShdw blurRad="38100" dist="38100" dir="2700000" algn="tl">
                  <a:srgbClr val="000000">
                    <a:alpha val="43137"/>
                  </a:srgbClr>
                </a:outerShdw>
              </a:effectLst>
              <a:latin typeface="+mn-ea"/>
              <a:cs typeface="+mj-cs"/>
            </a:endParaRPr>
          </a:p>
          <a:p>
            <a:pPr algn="ctr">
              <a:spcBef>
                <a:spcPct val="0"/>
              </a:spcBef>
            </a:pPr>
            <a:endParaRPr lang="en-US" altLang="zh-CN" sz="4400" b="1" dirty="0" smtClean="0">
              <a:ln>
                <a:solidFill>
                  <a:schemeClr val="accent5">
                    <a:lumMod val="40000"/>
                    <a:lumOff val="60000"/>
                  </a:schemeClr>
                </a:solidFill>
              </a:ln>
              <a:solidFill>
                <a:schemeClr val="bg1"/>
              </a:solidFill>
              <a:effectLst>
                <a:outerShdw blurRad="38100" dist="38100" dir="2700000" algn="tl">
                  <a:srgbClr val="000000">
                    <a:alpha val="43137"/>
                  </a:srgbClr>
                </a:outerShdw>
              </a:effectLst>
              <a:latin typeface="+mn-ea"/>
              <a:cs typeface="+mj-cs"/>
            </a:endParaRPr>
          </a:p>
          <a:p>
            <a:pPr algn="ctr">
              <a:spcBef>
                <a:spcPct val="0"/>
              </a:spcBef>
            </a:pPr>
            <a:r>
              <a:rPr lang="zh-CN" altLang="en-US" sz="4400" b="1" dirty="0" smtClean="0">
                <a:ln>
                  <a:solidFill>
                    <a:schemeClr val="accent5">
                      <a:lumMod val="40000"/>
                      <a:lumOff val="60000"/>
                    </a:schemeClr>
                  </a:solidFill>
                </a:ln>
                <a:solidFill>
                  <a:schemeClr val="bg1"/>
                </a:solidFill>
                <a:effectLst>
                  <a:outerShdw blurRad="38100" dist="38100" dir="2700000" algn="tl">
                    <a:srgbClr val="000000">
                      <a:alpha val="43137"/>
                    </a:srgbClr>
                  </a:outerShdw>
                </a:effectLst>
                <a:latin typeface="+mn-ea"/>
                <a:cs typeface="+mj-cs"/>
              </a:rPr>
              <a:t>赵鑫</a:t>
            </a:r>
            <a:endParaRPr lang="en-US" altLang="zh-CN" sz="4400" b="1" dirty="0" smtClean="0">
              <a:ln>
                <a:solidFill>
                  <a:schemeClr val="accent5">
                    <a:lumMod val="40000"/>
                    <a:lumOff val="60000"/>
                  </a:schemeClr>
                </a:solidFill>
              </a:ln>
              <a:solidFill>
                <a:schemeClr val="bg1"/>
              </a:solidFill>
              <a:effectLst>
                <a:outerShdw blurRad="38100" dist="38100" dir="2700000" algn="tl">
                  <a:srgbClr val="000000">
                    <a:alpha val="43137"/>
                  </a:srgbClr>
                </a:outerShdw>
              </a:effectLst>
              <a:latin typeface="+mn-ea"/>
              <a:cs typeface="+mj-cs"/>
            </a:endParaRPr>
          </a:p>
          <a:p>
            <a:pPr algn="ctr">
              <a:spcBef>
                <a:spcPct val="0"/>
              </a:spcBef>
            </a:pPr>
            <a:r>
              <a:rPr lang="zh-CN" altLang="en-US" sz="4400" b="1" dirty="0" smtClean="0">
                <a:ln>
                  <a:solidFill>
                    <a:schemeClr val="accent5">
                      <a:lumMod val="40000"/>
                      <a:lumOff val="60000"/>
                    </a:schemeClr>
                  </a:solidFill>
                </a:ln>
                <a:solidFill>
                  <a:schemeClr val="bg1"/>
                </a:solidFill>
                <a:effectLst>
                  <a:outerShdw blurRad="38100" dist="38100" dir="2700000" algn="tl">
                    <a:srgbClr val="000000">
                      <a:alpha val="43137"/>
                    </a:srgbClr>
                  </a:outerShdw>
                </a:effectLst>
                <a:latin typeface="+mn-ea"/>
                <a:cs typeface="+mj-cs"/>
              </a:rPr>
              <a:t>联系电话：</a:t>
            </a:r>
            <a:r>
              <a:rPr lang="en-US" altLang="zh-CN" sz="4400" b="1" dirty="0" smtClean="0">
                <a:ln>
                  <a:solidFill>
                    <a:schemeClr val="accent5">
                      <a:lumMod val="40000"/>
                      <a:lumOff val="60000"/>
                    </a:schemeClr>
                  </a:solidFill>
                </a:ln>
                <a:solidFill>
                  <a:schemeClr val="bg1"/>
                </a:solidFill>
                <a:effectLst>
                  <a:outerShdw blurRad="38100" dist="38100" dir="2700000" algn="tl">
                    <a:srgbClr val="000000">
                      <a:alpha val="43137"/>
                    </a:srgbClr>
                  </a:outerShdw>
                </a:effectLst>
                <a:latin typeface="+mn-ea"/>
                <a:cs typeface="+mj-cs"/>
              </a:rPr>
              <a:t>010-84663806</a:t>
            </a:r>
            <a:endParaRPr lang="zh-CN" altLang="en-US" sz="4400" b="1" dirty="0">
              <a:ln>
                <a:solidFill>
                  <a:schemeClr val="accent5">
                    <a:lumMod val="40000"/>
                    <a:lumOff val="60000"/>
                  </a:schemeClr>
                </a:solidFill>
              </a:ln>
              <a:solidFill>
                <a:schemeClr val="bg1"/>
              </a:solidFill>
              <a:effectLst>
                <a:outerShdw blurRad="38100" dist="38100" dir="2700000" algn="tl">
                  <a:srgbClr val="000000">
                    <a:alpha val="43137"/>
                  </a:srgbClr>
                </a:outerShdw>
              </a:effectLst>
              <a:latin typeface="+mn-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1" name="矩形 20"/>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政策要点</a:t>
            </a:r>
            <a:endParaRPr lang="zh-CN" altLang="en-US" sz="3200" b="1" dirty="0">
              <a:solidFill>
                <a:srgbClr val="FF0000"/>
              </a:solidFill>
              <a:latin typeface="黑体" pitchFamily="49" charset="-122"/>
              <a:ea typeface="黑体" pitchFamily="49" charset="-122"/>
            </a:endParaRPr>
          </a:p>
        </p:txBody>
      </p:sp>
      <p:grpSp>
        <p:nvGrpSpPr>
          <p:cNvPr id="2" name="组合 23"/>
          <p:cNvGrpSpPr/>
          <p:nvPr/>
        </p:nvGrpSpPr>
        <p:grpSpPr>
          <a:xfrm>
            <a:off x="467544" y="1628800"/>
            <a:ext cx="4752528" cy="576064"/>
            <a:chOff x="683568" y="1700808"/>
            <a:chExt cx="4752528" cy="576064"/>
          </a:xfrm>
        </p:grpSpPr>
        <p:sp>
          <p:nvSpPr>
            <p:cNvPr id="22" name="矩形 21"/>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预算单位验证</a:t>
              </a:r>
              <a:endParaRPr lang="zh-CN" altLang="en-US" sz="2400" b="1" dirty="0">
                <a:latin typeface="黑体" pitchFamily="49" charset="-122"/>
                <a:ea typeface="黑体" pitchFamily="49" charset="-122"/>
              </a:endParaRPr>
            </a:p>
          </p:txBody>
        </p:sp>
        <p:sp>
          <p:nvSpPr>
            <p:cNvPr id="23" name="矩形 22"/>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3</a:t>
              </a:r>
              <a:endParaRPr lang="zh-CN" altLang="en-US" sz="2800" b="1" dirty="0"/>
            </a:p>
          </p:txBody>
        </p:sp>
      </p:grpSp>
      <p:grpSp>
        <p:nvGrpSpPr>
          <p:cNvPr id="3" name="组合 31"/>
          <p:cNvGrpSpPr/>
          <p:nvPr/>
        </p:nvGrpSpPr>
        <p:grpSpPr>
          <a:xfrm>
            <a:off x="1475656" y="4144359"/>
            <a:ext cx="3300961" cy="1012833"/>
            <a:chOff x="1043608" y="3020955"/>
            <a:chExt cx="4116013" cy="1584176"/>
          </a:xfrm>
        </p:grpSpPr>
        <p:sp>
          <p:nvSpPr>
            <p:cNvPr id="11" name="流程图: 磁盘 10"/>
            <p:cNvSpPr/>
            <p:nvPr/>
          </p:nvSpPr>
          <p:spPr>
            <a:xfrm>
              <a:off x="3647453" y="3020955"/>
              <a:ext cx="1512168" cy="1584176"/>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b="1" dirty="0" smtClean="0"/>
                <a:t>预算单位信息库</a:t>
              </a:r>
              <a:endParaRPr lang="zh-CN" altLang="en-US" b="1" dirty="0"/>
            </a:p>
          </p:txBody>
        </p:sp>
        <p:sp>
          <p:nvSpPr>
            <p:cNvPr id="20" name="流程图: 磁盘 19"/>
            <p:cNvSpPr/>
            <p:nvPr/>
          </p:nvSpPr>
          <p:spPr>
            <a:xfrm>
              <a:off x="1043608" y="3020955"/>
              <a:ext cx="1656184" cy="149739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公务机票</a:t>
              </a:r>
              <a:endParaRPr lang="en-US" altLang="zh-CN" b="1" dirty="0" smtClean="0"/>
            </a:p>
            <a:p>
              <a:pPr algn="ctr"/>
              <a:r>
                <a:rPr lang="zh-CN" altLang="en-US" b="1" dirty="0" smtClean="0"/>
                <a:t>销售系统</a:t>
              </a:r>
              <a:endParaRPr lang="zh-CN" altLang="en-US" b="1" dirty="0"/>
            </a:p>
          </p:txBody>
        </p:sp>
        <p:cxnSp>
          <p:nvCxnSpPr>
            <p:cNvPr id="24" name="直接连接符 23"/>
            <p:cNvCxnSpPr>
              <a:stCxn id="20" idx="4"/>
              <a:endCxn id="11" idx="2"/>
            </p:cNvCxnSpPr>
            <p:nvPr/>
          </p:nvCxnSpPr>
          <p:spPr>
            <a:xfrm>
              <a:off x="2699792" y="3769654"/>
              <a:ext cx="947661" cy="433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矩形标注 24"/>
          <p:cNvSpPr/>
          <p:nvPr/>
        </p:nvSpPr>
        <p:spPr>
          <a:xfrm>
            <a:off x="5364088" y="3928335"/>
            <a:ext cx="2232248" cy="1224136"/>
          </a:xfrm>
          <a:prstGeom prst="wedgeRectCallout">
            <a:avLst>
              <a:gd name="adj1" fmla="val -63503"/>
              <a:gd name="adj2" fmla="val -36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各省财政单位报送</a:t>
            </a:r>
            <a:endParaRPr lang="zh-CN" altLang="en-US"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1" name="矩形 20"/>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政策要点</a:t>
            </a:r>
            <a:endParaRPr lang="zh-CN" altLang="en-US" sz="3200" b="1" dirty="0">
              <a:solidFill>
                <a:srgbClr val="FF0000"/>
              </a:solidFill>
              <a:latin typeface="黑体" pitchFamily="49" charset="-122"/>
              <a:ea typeface="黑体" pitchFamily="49" charset="-122"/>
            </a:endParaRPr>
          </a:p>
        </p:txBody>
      </p:sp>
      <p:grpSp>
        <p:nvGrpSpPr>
          <p:cNvPr id="2" name="组合 23"/>
          <p:cNvGrpSpPr/>
          <p:nvPr/>
        </p:nvGrpSpPr>
        <p:grpSpPr>
          <a:xfrm>
            <a:off x="467544" y="1628800"/>
            <a:ext cx="4752528" cy="576064"/>
            <a:chOff x="683568" y="1700808"/>
            <a:chExt cx="4752528" cy="576064"/>
          </a:xfrm>
        </p:grpSpPr>
        <p:sp>
          <p:nvSpPr>
            <p:cNvPr id="22" name="矩形 21"/>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预算单位验证</a:t>
              </a:r>
              <a:endParaRPr lang="zh-CN" altLang="en-US" sz="2400" b="1" dirty="0">
                <a:latin typeface="黑体" pitchFamily="49" charset="-122"/>
                <a:ea typeface="黑体" pitchFamily="49" charset="-122"/>
              </a:endParaRPr>
            </a:p>
          </p:txBody>
        </p:sp>
        <p:sp>
          <p:nvSpPr>
            <p:cNvPr id="23" name="矩形 22"/>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3</a:t>
              </a:r>
              <a:endParaRPr lang="zh-CN" altLang="en-US" sz="2800" b="1" dirty="0"/>
            </a:p>
          </p:txBody>
        </p:sp>
      </p:grpSp>
      <p:sp>
        <p:nvSpPr>
          <p:cNvPr id="10" name="TextBox 9"/>
          <p:cNvSpPr txBox="1"/>
          <p:nvPr/>
        </p:nvSpPr>
        <p:spPr>
          <a:xfrm>
            <a:off x="1403648" y="5661248"/>
            <a:ext cx="6336704" cy="830997"/>
          </a:xfrm>
          <a:prstGeom prst="rect">
            <a:avLst/>
          </a:prstGeom>
          <a:noFill/>
        </p:spPr>
        <p:txBody>
          <a:bodyPr wrap="square" rtlCol="0">
            <a:spAutoFit/>
          </a:bodyPr>
          <a:lstStyle/>
          <a:p>
            <a:pPr>
              <a:spcBef>
                <a:spcPct val="20000"/>
              </a:spcBef>
              <a:defRPr/>
            </a:pPr>
            <a:r>
              <a:rPr lang="zh-CN" altLang="en-US" sz="2400" b="1" dirty="0" smtClean="0">
                <a:solidFill>
                  <a:srgbClr val="FF0000"/>
                </a:solidFill>
                <a:latin typeface="仿宋" pitchFamily="49" charset="-122"/>
                <a:ea typeface="仿宋" pitchFamily="49" charset="-122"/>
              </a:rPr>
              <a:t>地方财政单位完成预算单位信息报送后，才支持使用银行转账方式购买公务机票</a:t>
            </a:r>
            <a:endParaRPr lang="zh-CN" altLang="en-US" sz="2400" b="1" dirty="0">
              <a:solidFill>
                <a:srgbClr val="FF0000"/>
              </a:solidFill>
              <a:latin typeface="仿宋" pitchFamily="49" charset="-122"/>
              <a:ea typeface="仿宋" pitchFamily="49" charset="-122"/>
            </a:endParaRPr>
          </a:p>
        </p:txBody>
      </p:sp>
      <p:graphicFrame>
        <p:nvGraphicFramePr>
          <p:cNvPr id="26" name="图示 25"/>
          <p:cNvGraphicFramePr/>
          <p:nvPr/>
        </p:nvGraphicFramePr>
        <p:xfrm>
          <a:off x="216024" y="2204864"/>
          <a:ext cx="8604448" cy="34563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1" name="矩形 20"/>
          <p:cNvSpPr/>
          <p:nvPr/>
        </p:nvSpPr>
        <p:spPr>
          <a:xfrm>
            <a:off x="179512" y="980728"/>
            <a:ext cx="2404826" cy="584775"/>
          </a:xfrm>
          <a:prstGeom prst="rect">
            <a:avLst/>
          </a:prstGeom>
        </p:spPr>
        <p:txBody>
          <a:bodyPr wrap="none">
            <a:spAutoFit/>
          </a:bodyPr>
          <a:lstStyle/>
          <a:p>
            <a:pPr lvl="0" algn="ctr">
              <a:spcBef>
                <a:spcPct val="20000"/>
              </a:spcBef>
              <a:buFont typeface="Wingdings" pitchFamily="2" charset="2"/>
              <a:buChar char="p"/>
              <a:defRPr/>
            </a:pPr>
            <a:r>
              <a:rPr lang="zh-CN" altLang="en-US" sz="3200" b="1" dirty="0" smtClean="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政策要点</a:t>
            </a:r>
            <a:endParaRPr lang="zh-CN" altLang="en-US" sz="3200" b="1" dirty="0">
              <a:solidFill>
                <a:srgbClr val="FF0000"/>
              </a:solidFill>
              <a:latin typeface="黑体" pitchFamily="49" charset="-122"/>
              <a:ea typeface="黑体" pitchFamily="49" charset="-122"/>
            </a:endParaRPr>
          </a:p>
        </p:txBody>
      </p:sp>
      <p:grpSp>
        <p:nvGrpSpPr>
          <p:cNvPr id="8" name="组合 23"/>
          <p:cNvGrpSpPr/>
          <p:nvPr/>
        </p:nvGrpSpPr>
        <p:grpSpPr>
          <a:xfrm>
            <a:off x="467544" y="1628800"/>
            <a:ext cx="4752528" cy="576064"/>
            <a:chOff x="683568" y="1700808"/>
            <a:chExt cx="4752528" cy="576064"/>
          </a:xfrm>
        </p:grpSpPr>
        <p:sp>
          <p:nvSpPr>
            <p:cNvPr id="22" name="矩形 21"/>
            <p:cNvSpPr/>
            <p:nvPr/>
          </p:nvSpPr>
          <p:spPr>
            <a:xfrm>
              <a:off x="683568" y="1700808"/>
              <a:ext cx="4752528" cy="57606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itchFamily="49" charset="-122"/>
                  <a:ea typeface="黑体" pitchFamily="49" charset="-122"/>
                </a:rPr>
                <a:t>购票方式</a:t>
              </a:r>
              <a:endParaRPr lang="zh-CN" altLang="en-US" sz="2400" b="1" dirty="0">
                <a:latin typeface="黑体" pitchFamily="49" charset="-122"/>
                <a:ea typeface="黑体" pitchFamily="49" charset="-122"/>
              </a:endParaRPr>
            </a:p>
          </p:txBody>
        </p:sp>
        <p:sp>
          <p:nvSpPr>
            <p:cNvPr id="23" name="矩形 22"/>
            <p:cNvSpPr/>
            <p:nvPr/>
          </p:nvSpPr>
          <p:spPr>
            <a:xfrm>
              <a:off x="683568" y="1700808"/>
              <a:ext cx="720080" cy="576064"/>
            </a:xfrm>
            <a:prstGeom prst="rect">
              <a:avLst/>
            </a:prstGeom>
            <a:solidFill>
              <a:srgbClr val="236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4</a:t>
              </a:r>
              <a:endParaRPr lang="zh-CN" altLang="en-US" sz="2800" b="1" dirty="0"/>
            </a:p>
          </p:txBody>
        </p:sp>
      </p:grpSp>
      <p:graphicFrame>
        <p:nvGraphicFramePr>
          <p:cNvPr id="24" name="图示 23"/>
          <p:cNvGraphicFramePr/>
          <p:nvPr/>
        </p:nvGraphicFramePr>
        <p:xfrm>
          <a:off x="899592" y="2420888"/>
          <a:ext cx="7560840" cy="39199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11836</TotalTime>
  <Words>2947</Words>
  <Application>Microsoft Office PowerPoint</Application>
  <PresentationFormat>全屏显示(4:3)</PresentationFormat>
  <Paragraphs>441</Paragraphs>
  <Slides>60</Slides>
  <Notes>6</Notes>
  <HiddenSlides>0</HiddenSlides>
  <MMClips>0</MMClips>
  <ScaleCrop>false</ScaleCrop>
  <HeadingPairs>
    <vt:vector size="4" baseType="variant">
      <vt:variant>
        <vt:lpstr>主题</vt:lpstr>
      </vt:variant>
      <vt:variant>
        <vt:i4>1</vt:i4>
      </vt:variant>
      <vt:variant>
        <vt:lpstr>幻灯片标题</vt:lpstr>
      </vt:variant>
      <vt:variant>
        <vt:i4>60</vt:i4>
      </vt:variant>
    </vt:vector>
  </HeadingPairs>
  <TitlesOfParts>
    <vt:vector size="61" baseType="lpstr">
      <vt:lpstr>Office 主题</vt:lpstr>
      <vt:lpstr>公务机票购买流程说明</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caacsc</dc:creator>
  <cp:lastModifiedBy>caacsc</cp:lastModifiedBy>
  <cp:revision>627</cp:revision>
  <dcterms:created xsi:type="dcterms:W3CDTF">2013-10-31T02:12:31Z</dcterms:created>
  <dcterms:modified xsi:type="dcterms:W3CDTF">2015-05-18T13:38:58Z</dcterms:modified>
</cp:coreProperties>
</file>